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4"/>
  </p:sldMasterIdLst>
  <p:notesMasterIdLst>
    <p:notesMasterId r:id="rId76"/>
  </p:notesMasterIdLst>
  <p:sldIdLst>
    <p:sldId id="256" r:id="rId5"/>
    <p:sldId id="367" r:id="rId6"/>
    <p:sldId id="368" r:id="rId7"/>
    <p:sldId id="369" r:id="rId8"/>
    <p:sldId id="258" r:id="rId9"/>
    <p:sldId id="261" r:id="rId10"/>
    <p:sldId id="280" r:id="rId11"/>
    <p:sldId id="260" r:id="rId12"/>
    <p:sldId id="283" r:id="rId13"/>
    <p:sldId id="262" r:id="rId14"/>
    <p:sldId id="313" r:id="rId15"/>
    <p:sldId id="312" r:id="rId16"/>
    <p:sldId id="314" r:id="rId17"/>
    <p:sldId id="311" r:id="rId18"/>
    <p:sldId id="316" r:id="rId19"/>
    <p:sldId id="317" r:id="rId20"/>
    <p:sldId id="330" r:id="rId21"/>
    <p:sldId id="315" r:id="rId22"/>
    <p:sldId id="266" r:id="rId23"/>
    <p:sldId id="287" r:id="rId24"/>
    <p:sldId id="294" r:id="rId25"/>
    <p:sldId id="319" r:id="rId26"/>
    <p:sldId id="297" r:id="rId27"/>
    <p:sldId id="366" r:id="rId28"/>
    <p:sldId id="298" r:id="rId29"/>
    <p:sldId id="324" r:id="rId30"/>
    <p:sldId id="365" r:id="rId31"/>
    <p:sldId id="288" r:id="rId32"/>
    <p:sldId id="325" r:id="rId33"/>
    <p:sldId id="331" r:id="rId34"/>
    <p:sldId id="327" r:id="rId35"/>
    <p:sldId id="332" r:id="rId36"/>
    <p:sldId id="323" r:id="rId37"/>
    <p:sldId id="322" r:id="rId38"/>
    <p:sldId id="335" r:id="rId39"/>
    <p:sldId id="334" r:id="rId40"/>
    <p:sldId id="290" r:id="rId41"/>
    <p:sldId id="336" r:id="rId42"/>
    <p:sldId id="321" r:id="rId43"/>
    <p:sldId id="337" r:id="rId44"/>
    <p:sldId id="293" r:id="rId45"/>
    <p:sldId id="296" r:id="rId46"/>
    <p:sldId id="342" r:id="rId47"/>
    <p:sldId id="344" r:id="rId48"/>
    <p:sldId id="345" r:id="rId49"/>
    <p:sldId id="343" r:id="rId50"/>
    <p:sldId id="346" r:id="rId51"/>
    <p:sldId id="348" r:id="rId52"/>
    <p:sldId id="347"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277" r:id="rId70"/>
    <p:sldId id="339" r:id="rId71"/>
    <p:sldId id="340" r:id="rId72"/>
    <p:sldId id="341" r:id="rId73"/>
    <p:sldId id="275" r:id="rId74"/>
    <p:sldId id="276" r:id="rId7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C0A13-7980-C46F-E723-79699DB302FA}" name="Emily Mannisto-Meyers" initials="EM" userId="S::emannisto@parametrix.com::de9f601c-8256-4f8c-9ed3-10ca3b023a4f" providerId="AD"/>
  <p188:author id="{9020C140-962F-DD6C-CE1A-CC3B8CAB25D2}" name="Matt Flodin" initials="MF" userId="S::MFlodin@parametrix.com::f53f5597-09bd-4a05-8783-fd8348b2fa0c" providerId="AD"/>
  <p188:author id="{4E8A7A4C-CF54-3419-FC23-BB1410E24566}" name="Ryan Farncomb" initials="RF" userId="S::RFarncomb@parametrix.com::d21476fc-0b52-484a-8296-f3018aed53b3" providerId="AD"/>
  <p188:author id="{C1ECAE8D-FB31-ECCF-C2AF-11D3BA930D06}" name="Katie McDonald" initials="KM" userId="S::katie.mcdonald_crookcountyor.gov#ext#@parametrix.onmicrosoft.com::8884385d-427c-4f93-bd97-b8f8a65560f5" providerId="AD"/>
  <p188:author id="{D5659EC3-03D3-053B-8071-AFF32813350C}" name="Emily Mannisto-Meyers" initials="" userId="S::EMannisto@parametrix.com::de9f601c-8256-4f8c-9ed3-10ca3b023a4f" providerId="AD"/>
  <p188:author id="{D4D04FC7-3FF1-4273-4E73-3AB61128C2B5}" name="Erin David" initials="ED" userId="Erin Davi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8BEE33-225E-4947-81E4-133D2514F427}" type="datetimeFigureOut">
              <a:rPr lang="en-US" smtClean="0"/>
              <a:t>10/7/2025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0726F2D-C310-4D8E-82EC-76B9FC26188B}" type="slidenum">
              <a:rPr lang="en-US" smtClean="0"/>
              <a:t>‹#›</a:t>
            </a:fld>
            <a:endParaRPr lang="en-US" dirty="0"/>
          </a:p>
        </p:txBody>
      </p:sp>
    </p:spTree>
    <p:extLst>
      <p:ext uri="{BB962C8B-B14F-4D97-AF65-F5344CB8AC3E}">
        <p14:creationId xmlns:p14="http://schemas.microsoft.com/office/powerpoint/2010/main" val="206247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15</a:t>
            </a:fld>
            <a:endParaRPr lang="en-US" dirty="0"/>
          </a:p>
        </p:txBody>
      </p:sp>
    </p:spTree>
    <p:extLst>
      <p:ext uri="{BB962C8B-B14F-4D97-AF65-F5344CB8AC3E}">
        <p14:creationId xmlns:p14="http://schemas.microsoft.com/office/powerpoint/2010/main" val="126236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Visibility and awareness</a:t>
            </a:r>
          </a:p>
          <a:p>
            <a:pPr lvl="1"/>
            <a:r>
              <a:rPr lang="en-US" dirty="0"/>
              <a:t>Roadway / curve navigation</a:t>
            </a:r>
          </a:p>
          <a:p>
            <a:pPr lvl="1"/>
            <a:r>
              <a:rPr lang="en-US" dirty="0"/>
              <a:t>ODOT standards</a:t>
            </a:r>
          </a:p>
          <a:p>
            <a:pPr lvl="1"/>
            <a:r>
              <a:rPr lang="en-US" dirty="0"/>
              <a:t>Speeding</a:t>
            </a:r>
          </a:p>
          <a:p>
            <a:pPr lvl="1"/>
            <a:r>
              <a:rPr lang="en-US" dirty="0"/>
              <a:t>Crashes / roadway departures</a:t>
            </a:r>
          </a:p>
          <a:p>
            <a:pPr lvl="1"/>
            <a:r>
              <a:rPr lang="en-US" dirty="0"/>
              <a:t>Nighttime driving and inclement weather</a:t>
            </a:r>
          </a:p>
          <a:p>
            <a:pPr lvl="1"/>
            <a:r>
              <a:rPr lang="en-US" dirty="0"/>
              <a:t>Potential conflicts</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35</a:t>
            </a:fld>
            <a:endParaRPr lang="en-US" dirty="0"/>
          </a:p>
        </p:txBody>
      </p:sp>
    </p:spTree>
    <p:extLst>
      <p:ext uri="{BB962C8B-B14F-4D97-AF65-F5344CB8AC3E}">
        <p14:creationId xmlns:p14="http://schemas.microsoft.com/office/powerpoint/2010/main" val="384917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2" panose="05020102010507070707" pitchFamily="18" charset="2"/>
              <a:buNone/>
            </a:pPr>
            <a:r>
              <a:rPr lang="en-US" b="1" dirty="0"/>
              <a:t>Key issues:</a:t>
            </a:r>
          </a:p>
          <a:p>
            <a:pPr>
              <a:buClr>
                <a:srgbClr val="C8AC7A"/>
              </a:buClr>
              <a:defRPr/>
            </a:pPr>
            <a:r>
              <a:rPr lang="en-US" sz="1200" dirty="0">
                <a:solidFill>
                  <a:srgbClr val="3D3D3D"/>
                </a:solidFill>
                <a:latin typeface="Gill Sans MT" panose="020B0502020104020203"/>
              </a:rPr>
              <a:t>Exceeds critical crash rate</a:t>
            </a:r>
          </a:p>
          <a:p>
            <a:pPr>
              <a:buClr>
                <a:srgbClr val="C8AC7A"/>
              </a:buClr>
              <a:defRPr/>
            </a:pPr>
            <a:r>
              <a:rPr lang="en-US" sz="1200" dirty="0">
                <a:solidFill>
                  <a:srgbClr val="3D3D3D"/>
                </a:solidFill>
                <a:latin typeface="Gill Sans MT" panose="020B0502020104020203"/>
              </a:rPr>
              <a:t>Poor visibility</a:t>
            </a:r>
          </a:p>
          <a:p>
            <a:pPr>
              <a:buClr>
                <a:srgbClr val="C8AC7A"/>
              </a:buClr>
              <a:defRPr/>
            </a:pPr>
            <a:r>
              <a:rPr lang="en-US" sz="1200" dirty="0">
                <a:solidFill>
                  <a:srgbClr val="3D3D3D"/>
                </a:solidFill>
                <a:latin typeface="Gill Sans MT" panose="020B0502020104020203"/>
              </a:rPr>
              <a:t>High travel speeds</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36</a:t>
            </a:fld>
            <a:endParaRPr lang="en-US" dirty="0"/>
          </a:p>
        </p:txBody>
      </p:sp>
    </p:spTree>
    <p:extLst>
      <p:ext uri="{BB962C8B-B14F-4D97-AF65-F5344CB8AC3E}">
        <p14:creationId xmlns:p14="http://schemas.microsoft.com/office/powerpoint/2010/main" val="381360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38</a:t>
            </a:fld>
            <a:endParaRPr lang="en-US" dirty="0"/>
          </a:p>
        </p:txBody>
      </p:sp>
    </p:spTree>
    <p:extLst>
      <p:ext uri="{BB962C8B-B14F-4D97-AF65-F5344CB8AC3E}">
        <p14:creationId xmlns:p14="http://schemas.microsoft.com/office/powerpoint/2010/main" val="370990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39</a:t>
            </a:fld>
            <a:endParaRPr lang="en-US" dirty="0"/>
          </a:p>
        </p:txBody>
      </p:sp>
    </p:spTree>
    <p:extLst>
      <p:ext uri="{BB962C8B-B14F-4D97-AF65-F5344CB8AC3E}">
        <p14:creationId xmlns:p14="http://schemas.microsoft.com/office/powerpoint/2010/main" val="72946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Construct a bicycle hub, or "rest stop," for hikers, bicyclists, recreationalists, and community members along the OR 27 scenic bikeway corridor; provide small shelter, information kiosk (map/community calendar), bicycle tool station, and bench/sitting area.</a:t>
            </a:r>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40</a:t>
            </a:fld>
            <a:endParaRPr lang="en-US" dirty="0"/>
          </a:p>
        </p:txBody>
      </p:sp>
    </p:spTree>
    <p:extLst>
      <p:ext uri="{BB962C8B-B14F-4D97-AF65-F5344CB8AC3E}">
        <p14:creationId xmlns:p14="http://schemas.microsoft.com/office/powerpoint/2010/main" val="104651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Would reconfigure ramps today that don't oeprate well today and is expected to operate very poorly in future.</a:t>
            </a:r>
          </a:p>
        </p:txBody>
      </p:sp>
      <p:sp>
        <p:nvSpPr>
          <p:cNvPr id="4" name="Slide Number Placeholder 3"/>
          <p:cNvSpPr>
            <a:spLocks noGrp="1"/>
          </p:cNvSpPr>
          <p:nvPr>
            <p:ph type="sldNum" sz="quarter" idx="5"/>
          </p:nvPr>
        </p:nvSpPr>
        <p:spPr/>
        <p:txBody>
          <a:bodyPr/>
          <a:lstStyle/>
          <a:p>
            <a:fld id="{E0726F2D-C310-4D8E-82EC-76B9FC26188B}" type="slidenum">
              <a:rPr lang="en-US" smtClean="0"/>
              <a:t>45</a:t>
            </a:fld>
            <a:endParaRPr lang="en-US" dirty="0"/>
          </a:p>
        </p:txBody>
      </p:sp>
    </p:spTree>
    <p:extLst>
      <p:ext uri="{BB962C8B-B14F-4D97-AF65-F5344CB8AC3E}">
        <p14:creationId xmlns:p14="http://schemas.microsoft.com/office/powerpoint/2010/main" val="176356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High volumes of left turns </a:t>
            </a:r>
          </a:p>
          <a:p>
            <a:endParaRPr lang="en-US" dirty="0">
              <a:ea typeface="Calibri"/>
              <a:cs typeface="Calibri"/>
            </a:endParaRPr>
          </a:p>
          <a:p>
            <a:r>
              <a:rPr lang="en-US" dirty="0">
                <a:ea typeface="Calibri"/>
                <a:cs typeface="Calibri"/>
              </a:rPr>
              <a:t>Crashes with someone turning right, car going around and hit left turning vehicle.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0726F2D-C310-4D8E-82EC-76B9FC26188B}" type="slidenum">
              <a:rPr lang="en-US" smtClean="0"/>
              <a:t>46</a:t>
            </a:fld>
            <a:endParaRPr lang="en-US" dirty="0"/>
          </a:p>
        </p:txBody>
      </p:sp>
    </p:spTree>
    <p:extLst>
      <p:ext uri="{BB962C8B-B14F-4D97-AF65-F5344CB8AC3E}">
        <p14:creationId xmlns:p14="http://schemas.microsoft.com/office/powerpoint/2010/main" val="73912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Intended to take pressure off of 3rd with Peters Road and Combs Flat extensions. </a:t>
            </a:r>
          </a:p>
          <a:p>
            <a:r>
              <a:rPr lang="en-US" dirty="0">
                <a:ea typeface="Calibri"/>
                <a:cs typeface="Calibri"/>
              </a:rPr>
              <a:t>R-1 9th street connection – offering more opportunities to link to regional connections. </a:t>
            </a:r>
          </a:p>
          <a:p>
            <a:endParaRPr lang="en-US" dirty="0">
              <a:ea typeface="Calibri"/>
              <a:cs typeface="Calibri"/>
            </a:endParaRPr>
          </a:p>
          <a:p>
            <a:r>
              <a:rPr lang="en-US" dirty="0">
                <a:ea typeface="Calibri"/>
                <a:cs typeface="Calibri"/>
              </a:rPr>
              <a:t>Signal upgrades ODOT tie in signals on 3rd.</a:t>
            </a:r>
          </a:p>
          <a:p>
            <a:r>
              <a:rPr lang="en-US" dirty="0">
                <a:ea typeface="Calibri"/>
                <a:cs typeface="Calibri"/>
              </a:rPr>
              <a:t>Access mgmt strategy that would consolidate driveways in the future to reduce turning conflicts. </a:t>
            </a:r>
          </a:p>
          <a:p>
            <a:r>
              <a:rPr lang="en-US" dirty="0">
                <a:ea typeface="Calibri"/>
                <a:cs typeface="Calibri"/>
              </a:rPr>
              <a:t>Cyclists on 2nd/4th (parallel routes)</a:t>
            </a:r>
          </a:p>
        </p:txBody>
      </p:sp>
      <p:sp>
        <p:nvSpPr>
          <p:cNvPr id="4" name="Slide Number Placeholder 3"/>
          <p:cNvSpPr>
            <a:spLocks noGrp="1"/>
          </p:cNvSpPr>
          <p:nvPr>
            <p:ph type="sldNum" sz="quarter" idx="5"/>
          </p:nvPr>
        </p:nvSpPr>
        <p:spPr/>
        <p:txBody>
          <a:bodyPr/>
          <a:lstStyle/>
          <a:p>
            <a:fld id="{E0726F2D-C310-4D8E-82EC-76B9FC26188B}" type="slidenum">
              <a:rPr lang="en-US" smtClean="0"/>
              <a:t>48</a:t>
            </a:fld>
            <a:endParaRPr lang="en-US" dirty="0"/>
          </a:p>
        </p:txBody>
      </p:sp>
    </p:spTree>
    <p:extLst>
      <p:ext uri="{BB962C8B-B14F-4D97-AF65-F5344CB8AC3E}">
        <p14:creationId xmlns:p14="http://schemas.microsoft.com/office/powerpoint/2010/main" val="75215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7CB3B-20B7-EB03-FF93-8D650D9FD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121D3-8DB2-FBD0-4F9D-19931ECA40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79BF3-76F6-D8A6-6AB9-A322B7D21C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362BE6-4584-6857-2490-B2387C76B337}"/>
              </a:ext>
            </a:extLst>
          </p:cNvPr>
          <p:cNvSpPr>
            <a:spLocks noGrp="1"/>
          </p:cNvSpPr>
          <p:nvPr>
            <p:ph type="sldNum" sz="quarter" idx="5"/>
          </p:nvPr>
        </p:nvSpPr>
        <p:spPr/>
        <p:txBody>
          <a:bodyPr/>
          <a:lstStyle/>
          <a:p>
            <a:fld id="{E0726F2D-C310-4D8E-82EC-76B9FC26188B}" type="slidenum">
              <a:rPr lang="en-US" smtClean="0"/>
              <a:t>51</a:t>
            </a:fld>
            <a:endParaRPr lang="en-US" dirty="0"/>
          </a:p>
        </p:txBody>
      </p:sp>
    </p:spTree>
    <p:extLst>
      <p:ext uri="{BB962C8B-B14F-4D97-AF65-F5344CB8AC3E}">
        <p14:creationId xmlns:p14="http://schemas.microsoft.com/office/powerpoint/2010/main" val="278722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31D4-C23D-E548-6D47-E234788C6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8D4B6-23B1-552F-8BC5-507222748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8672F-1901-40FF-AC50-1E239C27AA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9B9B21-424F-2B4E-0DAE-275D20DCB9D1}"/>
              </a:ext>
            </a:extLst>
          </p:cNvPr>
          <p:cNvSpPr>
            <a:spLocks noGrp="1"/>
          </p:cNvSpPr>
          <p:nvPr>
            <p:ph type="sldNum" sz="quarter" idx="5"/>
          </p:nvPr>
        </p:nvSpPr>
        <p:spPr/>
        <p:txBody>
          <a:bodyPr/>
          <a:lstStyle/>
          <a:p>
            <a:fld id="{E0726F2D-C310-4D8E-82EC-76B9FC26188B}" type="slidenum">
              <a:rPr lang="en-US" smtClean="0"/>
              <a:t>52</a:t>
            </a:fld>
            <a:endParaRPr lang="en-US" dirty="0"/>
          </a:p>
        </p:txBody>
      </p:sp>
    </p:spTree>
    <p:extLst>
      <p:ext uri="{BB962C8B-B14F-4D97-AF65-F5344CB8AC3E}">
        <p14:creationId xmlns:p14="http://schemas.microsoft.com/office/powerpoint/2010/main" val="4111863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Significant interest in building projects as soon as possible</a:t>
            </a:r>
          </a:p>
          <a:p>
            <a:pPr lvl="1"/>
            <a:r>
              <a:rPr lang="en-US" sz="1800" dirty="0"/>
              <a:t>Strong desire to reduce speeding, improve enforcement </a:t>
            </a:r>
          </a:p>
          <a:p>
            <a:pPr lvl="1"/>
            <a:r>
              <a:rPr lang="en-US" sz="1800" dirty="0"/>
              <a:t>Limited community support for new funding sources that would increase costs for residents</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16</a:t>
            </a:fld>
            <a:endParaRPr lang="en-US" dirty="0"/>
          </a:p>
        </p:txBody>
      </p:sp>
    </p:spTree>
    <p:extLst>
      <p:ext uri="{BB962C8B-B14F-4D97-AF65-F5344CB8AC3E}">
        <p14:creationId xmlns:p14="http://schemas.microsoft.com/office/powerpoint/2010/main" val="3490205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F9EBA-A9C7-DABB-0412-3BACE3B47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02D0B-F9E2-EF6F-DBF7-BD41AD6AA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896DF-B055-9C9E-30CA-4E683E3763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6B82C2-6DB9-50F0-ADBB-CFF1EC0D3E98}"/>
              </a:ext>
            </a:extLst>
          </p:cNvPr>
          <p:cNvSpPr>
            <a:spLocks noGrp="1"/>
          </p:cNvSpPr>
          <p:nvPr>
            <p:ph type="sldNum" sz="quarter" idx="5"/>
          </p:nvPr>
        </p:nvSpPr>
        <p:spPr/>
        <p:txBody>
          <a:bodyPr/>
          <a:lstStyle/>
          <a:p>
            <a:fld id="{E0726F2D-C310-4D8E-82EC-76B9FC26188B}" type="slidenum">
              <a:rPr lang="en-US" smtClean="0"/>
              <a:t>53</a:t>
            </a:fld>
            <a:endParaRPr lang="en-US" dirty="0"/>
          </a:p>
        </p:txBody>
      </p:sp>
    </p:spTree>
    <p:extLst>
      <p:ext uri="{BB962C8B-B14F-4D97-AF65-F5344CB8AC3E}">
        <p14:creationId xmlns:p14="http://schemas.microsoft.com/office/powerpoint/2010/main" val="447137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10298-9919-B684-D3FD-CC99E19F0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A01C1-E6EA-A07A-FFEE-B5AFB2787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A499D-AF9B-AC65-CB67-F5D190E5B6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421BEA-BA97-088A-04E1-DB5404CA2002}"/>
              </a:ext>
            </a:extLst>
          </p:cNvPr>
          <p:cNvSpPr>
            <a:spLocks noGrp="1"/>
          </p:cNvSpPr>
          <p:nvPr>
            <p:ph type="sldNum" sz="quarter" idx="5"/>
          </p:nvPr>
        </p:nvSpPr>
        <p:spPr/>
        <p:txBody>
          <a:bodyPr/>
          <a:lstStyle/>
          <a:p>
            <a:fld id="{E0726F2D-C310-4D8E-82EC-76B9FC26188B}" type="slidenum">
              <a:rPr lang="en-US" smtClean="0"/>
              <a:t>54</a:t>
            </a:fld>
            <a:endParaRPr lang="en-US" dirty="0"/>
          </a:p>
        </p:txBody>
      </p:sp>
    </p:spTree>
    <p:extLst>
      <p:ext uri="{BB962C8B-B14F-4D97-AF65-F5344CB8AC3E}">
        <p14:creationId xmlns:p14="http://schemas.microsoft.com/office/powerpoint/2010/main" val="3975637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4C8A-7D32-52B9-17D8-DD6244BBD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9EFE8-DBFC-D209-A829-A7DF5EB2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74A13-E524-4F21-1036-CEC0848B87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A76C3-AE00-6560-FADF-7ACB783E415B}"/>
              </a:ext>
            </a:extLst>
          </p:cNvPr>
          <p:cNvSpPr>
            <a:spLocks noGrp="1"/>
          </p:cNvSpPr>
          <p:nvPr>
            <p:ph type="sldNum" sz="quarter" idx="5"/>
          </p:nvPr>
        </p:nvSpPr>
        <p:spPr/>
        <p:txBody>
          <a:bodyPr/>
          <a:lstStyle/>
          <a:p>
            <a:fld id="{E0726F2D-C310-4D8E-82EC-76B9FC26188B}" type="slidenum">
              <a:rPr lang="en-US" smtClean="0"/>
              <a:t>55</a:t>
            </a:fld>
            <a:endParaRPr lang="en-US" dirty="0"/>
          </a:p>
        </p:txBody>
      </p:sp>
    </p:spTree>
    <p:extLst>
      <p:ext uri="{BB962C8B-B14F-4D97-AF65-F5344CB8AC3E}">
        <p14:creationId xmlns:p14="http://schemas.microsoft.com/office/powerpoint/2010/main" val="213009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5036-B9B7-BEEA-4451-A63E604E7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7F698-2B3D-D129-8FE3-B1EEDFCDD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D4BA4-5061-9C43-5D23-DC631F9BB0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ED8FB-EB99-48E2-895D-657BC780024A}"/>
              </a:ext>
            </a:extLst>
          </p:cNvPr>
          <p:cNvSpPr>
            <a:spLocks noGrp="1"/>
          </p:cNvSpPr>
          <p:nvPr>
            <p:ph type="sldNum" sz="quarter" idx="5"/>
          </p:nvPr>
        </p:nvSpPr>
        <p:spPr/>
        <p:txBody>
          <a:bodyPr/>
          <a:lstStyle/>
          <a:p>
            <a:fld id="{E0726F2D-C310-4D8E-82EC-76B9FC26188B}" type="slidenum">
              <a:rPr lang="en-US" smtClean="0"/>
              <a:t>56</a:t>
            </a:fld>
            <a:endParaRPr lang="en-US" dirty="0"/>
          </a:p>
        </p:txBody>
      </p:sp>
    </p:spTree>
    <p:extLst>
      <p:ext uri="{BB962C8B-B14F-4D97-AF65-F5344CB8AC3E}">
        <p14:creationId xmlns:p14="http://schemas.microsoft.com/office/powerpoint/2010/main" val="3012937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329F-FE2E-A1E0-AA37-940DDB946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CDD0F-3516-DA44-07E1-36CCD808A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2F314-F7CA-4C83-99B6-DD19DAA4D5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8ED56-2B19-CE07-33E5-B7BF15ADB286}"/>
              </a:ext>
            </a:extLst>
          </p:cNvPr>
          <p:cNvSpPr>
            <a:spLocks noGrp="1"/>
          </p:cNvSpPr>
          <p:nvPr>
            <p:ph type="sldNum" sz="quarter" idx="5"/>
          </p:nvPr>
        </p:nvSpPr>
        <p:spPr/>
        <p:txBody>
          <a:bodyPr/>
          <a:lstStyle/>
          <a:p>
            <a:fld id="{E0726F2D-C310-4D8E-82EC-76B9FC26188B}" type="slidenum">
              <a:rPr lang="en-US" smtClean="0"/>
              <a:t>57</a:t>
            </a:fld>
            <a:endParaRPr lang="en-US" dirty="0"/>
          </a:p>
        </p:txBody>
      </p:sp>
    </p:spTree>
    <p:extLst>
      <p:ext uri="{BB962C8B-B14F-4D97-AF65-F5344CB8AC3E}">
        <p14:creationId xmlns:p14="http://schemas.microsoft.com/office/powerpoint/2010/main" val="262429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CC81-EAB3-60DD-2ADC-F37A7E206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C682F-EEBF-D962-4366-9DE4405CC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E8391-3258-1C2B-F52C-1DDF13081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FCD51C-2578-EB99-B2F9-1A076E75CD9B}"/>
              </a:ext>
            </a:extLst>
          </p:cNvPr>
          <p:cNvSpPr>
            <a:spLocks noGrp="1"/>
          </p:cNvSpPr>
          <p:nvPr>
            <p:ph type="sldNum" sz="quarter" idx="5"/>
          </p:nvPr>
        </p:nvSpPr>
        <p:spPr/>
        <p:txBody>
          <a:bodyPr/>
          <a:lstStyle/>
          <a:p>
            <a:fld id="{E0726F2D-C310-4D8E-82EC-76B9FC26188B}" type="slidenum">
              <a:rPr lang="en-US" smtClean="0"/>
              <a:t>58</a:t>
            </a:fld>
            <a:endParaRPr lang="en-US" dirty="0"/>
          </a:p>
        </p:txBody>
      </p:sp>
    </p:spTree>
    <p:extLst>
      <p:ext uri="{BB962C8B-B14F-4D97-AF65-F5344CB8AC3E}">
        <p14:creationId xmlns:p14="http://schemas.microsoft.com/office/powerpoint/2010/main" val="215038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ADC6-3B1D-BAA7-4FAE-21777BC35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5C9F0-8A52-A428-8E21-A565A061A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B7F9C-77B5-E680-67E6-95B440D33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B7F7CC-5582-0546-27BC-125F85CFF5B9}"/>
              </a:ext>
            </a:extLst>
          </p:cNvPr>
          <p:cNvSpPr>
            <a:spLocks noGrp="1"/>
          </p:cNvSpPr>
          <p:nvPr>
            <p:ph type="sldNum" sz="quarter" idx="5"/>
          </p:nvPr>
        </p:nvSpPr>
        <p:spPr/>
        <p:txBody>
          <a:bodyPr/>
          <a:lstStyle/>
          <a:p>
            <a:fld id="{E0726F2D-C310-4D8E-82EC-76B9FC26188B}" type="slidenum">
              <a:rPr lang="en-US" smtClean="0"/>
              <a:t>59</a:t>
            </a:fld>
            <a:endParaRPr lang="en-US" dirty="0"/>
          </a:p>
        </p:txBody>
      </p:sp>
    </p:spTree>
    <p:extLst>
      <p:ext uri="{BB962C8B-B14F-4D97-AF65-F5344CB8AC3E}">
        <p14:creationId xmlns:p14="http://schemas.microsoft.com/office/powerpoint/2010/main" val="384158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C423-4C46-F0A3-1BA2-1A1D8932F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6F5F2-7DE6-1832-0022-CCB988BF2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318A5-3582-EE9D-6F74-298C907956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597F6-14CF-0CFD-5025-E9C09397CD3D}"/>
              </a:ext>
            </a:extLst>
          </p:cNvPr>
          <p:cNvSpPr>
            <a:spLocks noGrp="1"/>
          </p:cNvSpPr>
          <p:nvPr>
            <p:ph type="sldNum" sz="quarter" idx="5"/>
          </p:nvPr>
        </p:nvSpPr>
        <p:spPr/>
        <p:txBody>
          <a:bodyPr/>
          <a:lstStyle/>
          <a:p>
            <a:fld id="{E0726F2D-C310-4D8E-82EC-76B9FC26188B}" type="slidenum">
              <a:rPr lang="en-US" smtClean="0"/>
              <a:t>60</a:t>
            </a:fld>
            <a:endParaRPr lang="en-US" dirty="0"/>
          </a:p>
        </p:txBody>
      </p:sp>
    </p:spTree>
    <p:extLst>
      <p:ext uri="{BB962C8B-B14F-4D97-AF65-F5344CB8AC3E}">
        <p14:creationId xmlns:p14="http://schemas.microsoft.com/office/powerpoint/2010/main" val="412873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A2EFD-86F3-F728-7C9C-CE1A16B29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3CF09-6B12-DB48-725E-B999AF6DA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50E85-D312-3CCE-C35B-C7995DCFDD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0BF667-5D17-B453-9A46-5889C2DBC8FF}"/>
              </a:ext>
            </a:extLst>
          </p:cNvPr>
          <p:cNvSpPr>
            <a:spLocks noGrp="1"/>
          </p:cNvSpPr>
          <p:nvPr>
            <p:ph type="sldNum" sz="quarter" idx="5"/>
          </p:nvPr>
        </p:nvSpPr>
        <p:spPr/>
        <p:txBody>
          <a:bodyPr/>
          <a:lstStyle/>
          <a:p>
            <a:fld id="{E0726F2D-C310-4D8E-82EC-76B9FC26188B}" type="slidenum">
              <a:rPr lang="en-US" smtClean="0"/>
              <a:t>61</a:t>
            </a:fld>
            <a:endParaRPr lang="en-US" dirty="0"/>
          </a:p>
        </p:txBody>
      </p:sp>
    </p:spTree>
    <p:extLst>
      <p:ext uri="{BB962C8B-B14F-4D97-AF65-F5344CB8AC3E}">
        <p14:creationId xmlns:p14="http://schemas.microsoft.com/office/powerpoint/2010/main" val="1700870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D90CB-634E-D906-50FF-281F9781F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378A-E409-BA08-0044-72B379D93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C258D-5CDA-4A31-3C81-FFB385FE7A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E01E7-9E14-4218-7740-CB5B0B56BD19}"/>
              </a:ext>
            </a:extLst>
          </p:cNvPr>
          <p:cNvSpPr>
            <a:spLocks noGrp="1"/>
          </p:cNvSpPr>
          <p:nvPr>
            <p:ph type="sldNum" sz="quarter" idx="5"/>
          </p:nvPr>
        </p:nvSpPr>
        <p:spPr/>
        <p:txBody>
          <a:bodyPr/>
          <a:lstStyle/>
          <a:p>
            <a:fld id="{E0726F2D-C310-4D8E-82EC-76B9FC26188B}" type="slidenum">
              <a:rPr lang="en-US" smtClean="0"/>
              <a:t>62</a:t>
            </a:fld>
            <a:endParaRPr lang="en-US" dirty="0"/>
          </a:p>
        </p:txBody>
      </p:sp>
    </p:spTree>
    <p:extLst>
      <p:ext uri="{BB962C8B-B14F-4D97-AF65-F5344CB8AC3E}">
        <p14:creationId xmlns:p14="http://schemas.microsoft.com/office/powerpoint/2010/main" val="101595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17</a:t>
            </a:fld>
            <a:endParaRPr lang="en-US" dirty="0"/>
          </a:p>
        </p:txBody>
      </p:sp>
    </p:spTree>
    <p:extLst>
      <p:ext uri="{BB962C8B-B14F-4D97-AF65-F5344CB8AC3E}">
        <p14:creationId xmlns:p14="http://schemas.microsoft.com/office/powerpoint/2010/main" val="19347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33D27-B098-4489-F3A4-9FF6F191A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86E8C-85D5-B1AE-F682-65E711049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258D5-6E16-2860-2DA5-1CA977C16E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D53C40-2B73-FBAD-A621-BF94817AD8C7}"/>
              </a:ext>
            </a:extLst>
          </p:cNvPr>
          <p:cNvSpPr>
            <a:spLocks noGrp="1"/>
          </p:cNvSpPr>
          <p:nvPr>
            <p:ph type="sldNum" sz="quarter" idx="5"/>
          </p:nvPr>
        </p:nvSpPr>
        <p:spPr/>
        <p:txBody>
          <a:bodyPr/>
          <a:lstStyle/>
          <a:p>
            <a:fld id="{E0726F2D-C310-4D8E-82EC-76B9FC26188B}" type="slidenum">
              <a:rPr lang="en-US" smtClean="0"/>
              <a:t>63</a:t>
            </a:fld>
            <a:endParaRPr lang="en-US" dirty="0"/>
          </a:p>
        </p:txBody>
      </p:sp>
    </p:spTree>
    <p:extLst>
      <p:ext uri="{BB962C8B-B14F-4D97-AF65-F5344CB8AC3E}">
        <p14:creationId xmlns:p14="http://schemas.microsoft.com/office/powerpoint/2010/main" val="1103386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A0C7-FC31-22E6-C45A-65061D7C6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60803-97D2-7FDE-0B25-0D0C73F59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15874-5F4E-D6A9-15E0-FB5B3AD3A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32F39-9F3F-0B40-45B8-B793DD308511}"/>
              </a:ext>
            </a:extLst>
          </p:cNvPr>
          <p:cNvSpPr>
            <a:spLocks noGrp="1"/>
          </p:cNvSpPr>
          <p:nvPr>
            <p:ph type="sldNum" sz="quarter" idx="5"/>
          </p:nvPr>
        </p:nvSpPr>
        <p:spPr/>
        <p:txBody>
          <a:bodyPr/>
          <a:lstStyle/>
          <a:p>
            <a:fld id="{E0726F2D-C310-4D8E-82EC-76B9FC26188B}" type="slidenum">
              <a:rPr lang="en-US" smtClean="0"/>
              <a:t>64</a:t>
            </a:fld>
            <a:endParaRPr lang="en-US" dirty="0"/>
          </a:p>
        </p:txBody>
      </p:sp>
    </p:spTree>
    <p:extLst>
      <p:ext uri="{BB962C8B-B14F-4D97-AF65-F5344CB8AC3E}">
        <p14:creationId xmlns:p14="http://schemas.microsoft.com/office/powerpoint/2010/main" val="2384620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B1A9-1806-D7A8-9EE0-AA096D0B9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1E327-3329-C33F-1905-F72E12D01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E47FC-55AF-A877-9EC8-84EA9BC09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312BC-6E0D-991E-64C0-4D28C42C145B}"/>
              </a:ext>
            </a:extLst>
          </p:cNvPr>
          <p:cNvSpPr>
            <a:spLocks noGrp="1"/>
          </p:cNvSpPr>
          <p:nvPr>
            <p:ph type="sldNum" sz="quarter" idx="5"/>
          </p:nvPr>
        </p:nvSpPr>
        <p:spPr/>
        <p:txBody>
          <a:bodyPr/>
          <a:lstStyle/>
          <a:p>
            <a:fld id="{E0726F2D-C310-4D8E-82EC-76B9FC26188B}" type="slidenum">
              <a:rPr lang="en-US" smtClean="0"/>
              <a:t>65</a:t>
            </a:fld>
            <a:endParaRPr lang="en-US" dirty="0"/>
          </a:p>
        </p:txBody>
      </p:sp>
    </p:spTree>
    <p:extLst>
      <p:ext uri="{BB962C8B-B14F-4D97-AF65-F5344CB8AC3E}">
        <p14:creationId xmlns:p14="http://schemas.microsoft.com/office/powerpoint/2010/main" val="61152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34CB4-9148-66C6-ADBE-56ECBB8FB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DDE56-2CD6-4FC0-2DA1-5A5883150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B5E4B-98CC-3AB4-AA84-EA7441F86E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F2C55A-D247-00E8-F497-B9C1C4EA6E6B}"/>
              </a:ext>
            </a:extLst>
          </p:cNvPr>
          <p:cNvSpPr>
            <a:spLocks noGrp="1"/>
          </p:cNvSpPr>
          <p:nvPr>
            <p:ph type="sldNum" sz="quarter" idx="5"/>
          </p:nvPr>
        </p:nvSpPr>
        <p:spPr/>
        <p:txBody>
          <a:bodyPr/>
          <a:lstStyle/>
          <a:p>
            <a:fld id="{E0726F2D-C310-4D8E-82EC-76B9FC26188B}" type="slidenum">
              <a:rPr lang="en-US" smtClean="0"/>
              <a:t>67</a:t>
            </a:fld>
            <a:endParaRPr lang="en-US" dirty="0"/>
          </a:p>
        </p:txBody>
      </p:sp>
    </p:spTree>
    <p:extLst>
      <p:ext uri="{BB962C8B-B14F-4D97-AF65-F5344CB8AC3E}">
        <p14:creationId xmlns:p14="http://schemas.microsoft.com/office/powerpoint/2010/main" val="4044830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DCE4-A81C-19FC-2FA8-0A88C56C0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96D38-5496-917B-37DD-27E8263F4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8E3A3-4972-9A22-1CC0-60CC7686A819}"/>
              </a:ext>
            </a:extLst>
          </p:cNvPr>
          <p:cNvSpPr>
            <a:spLocks noGrp="1"/>
          </p:cNvSpPr>
          <p:nvPr>
            <p:ph type="body" idx="1"/>
          </p:nvPr>
        </p:nvSpPr>
        <p:spPr/>
        <p:txBody>
          <a:bodyPr/>
          <a:lstStyle/>
          <a:p>
            <a:r>
              <a:rPr lang="en-US" dirty="0"/>
              <a:t>BUILD – Better Utilizing Investments to Leverage Development</a:t>
            </a:r>
          </a:p>
          <a:p>
            <a:r>
              <a:rPr lang="en-US" dirty="0"/>
              <a:t>STIP – Statewide Transportation Improvement Program</a:t>
            </a:r>
          </a:p>
          <a:p>
            <a:r>
              <a:rPr lang="en-US" dirty="0"/>
              <a:t>FEMA BRIC – Building Resilient Infrastructure and Communities</a:t>
            </a:r>
          </a:p>
          <a:p>
            <a:r>
              <a:rPr lang="en-US" dirty="0"/>
              <a:t>FLAP (Federal Lands Access Program)</a:t>
            </a:r>
          </a:p>
          <a:p>
            <a:r>
              <a:rPr lang="en-US" dirty="0"/>
              <a:t>SDC – System Development Charge</a:t>
            </a:r>
          </a:p>
          <a:p>
            <a:r>
              <a:rPr lang="en-US" dirty="0"/>
              <a:t>LID – Local Improvement District</a:t>
            </a:r>
          </a:p>
          <a:p>
            <a:r>
              <a:rPr lang="en-US" dirty="0"/>
              <a:t>SRD – Special Road District</a:t>
            </a:r>
          </a:p>
          <a:p>
            <a:r>
              <a:rPr lang="en-US" dirty="0"/>
              <a:t>TIF – Tax Increment Financing</a:t>
            </a:r>
          </a:p>
        </p:txBody>
      </p:sp>
      <p:sp>
        <p:nvSpPr>
          <p:cNvPr id="4" name="Slide Number Placeholder 3">
            <a:extLst>
              <a:ext uri="{FF2B5EF4-FFF2-40B4-BE49-F238E27FC236}">
                <a16:creationId xmlns:a16="http://schemas.microsoft.com/office/drawing/2014/main" id="{32953250-6648-5DFC-C85F-76D47152026F}"/>
              </a:ext>
            </a:extLst>
          </p:cNvPr>
          <p:cNvSpPr>
            <a:spLocks noGrp="1"/>
          </p:cNvSpPr>
          <p:nvPr>
            <p:ph type="sldNum" sz="quarter" idx="5"/>
          </p:nvPr>
        </p:nvSpPr>
        <p:spPr/>
        <p:txBody>
          <a:bodyPr/>
          <a:lstStyle/>
          <a:p>
            <a:fld id="{E0726F2D-C310-4D8E-82EC-76B9FC26188B}" type="slidenum">
              <a:rPr lang="en-US" smtClean="0"/>
              <a:t>68</a:t>
            </a:fld>
            <a:endParaRPr lang="en-US" dirty="0"/>
          </a:p>
        </p:txBody>
      </p:sp>
    </p:spTree>
    <p:extLst>
      <p:ext uri="{BB962C8B-B14F-4D97-AF65-F5344CB8AC3E}">
        <p14:creationId xmlns:p14="http://schemas.microsoft.com/office/powerpoint/2010/main" val="2459222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5BBF2-F4C8-BB13-2665-368BE62A1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B3A43-A8F4-7B95-A3A7-2034FBB03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ECCCB-1247-91B8-01A1-8117BB6329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6B70CD-0569-D013-2DD4-91838F534E45}"/>
              </a:ext>
            </a:extLst>
          </p:cNvPr>
          <p:cNvSpPr>
            <a:spLocks noGrp="1"/>
          </p:cNvSpPr>
          <p:nvPr>
            <p:ph type="sldNum" sz="quarter" idx="5"/>
          </p:nvPr>
        </p:nvSpPr>
        <p:spPr/>
        <p:txBody>
          <a:bodyPr/>
          <a:lstStyle/>
          <a:p>
            <a:fld id="{E0726F2D-C310-4D8E-82EC-76B9FC26188B}" type="slidenum">
              <a:rPr lang="en-US" smtClean="0"/>
              <a:t>69</a:t>
            </a:fld>
            <a:endParaRPr lang="en-US" dirty="0"/>
          </a:p>
        </p:txBody>
      </p:sp>
    </p:spTree>
    <p:extLst>
      <p:ext uri="{BB962C8B-B14F-4D97-AF65-F5344CB8AC3E}">
        <p14:creationId xmlns:p14="http://schemas.microsoft.com/office/powerpoint/2010/main" val="1702698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70</a:t>
            </a:fld>
            <a:endParaRPr lang="en-US" dirty="0"/>
          </a:p>
        </p:txBody>
      </p:sp>
    </p:spTree>
    <p:extLst>
      <p:ext uri="{BB962C8B-B14F-4D97-AF65-F5344CB8AC3E}">
        <p14:creationId xmlns:p14="http://schemas.microsoft.com/office/powerpoint/2010/main" val="399538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Safety – collisions at this intersection</a:t>
            </a:r>
          </a:p>
          <a:p>
            <a:r>
              <a:rPr lang="en-US" sz="1200" dirty="0"/>
              <a:t>Post office access</a:t>
            </a:r>
          </a:p>
          <a:p>
            <a:r>
              <a:rPr lang="en-US" sz="1200" dirty="0"/>
              <a:t>Delays for turning vehicles</a:t>
            </a:r>
          </a:p>
          <a:p>
            <a:r>
              <a:rPr lang="en-US" sz="1200" dirty="0"/>
              <a:t>Intersection is forecast to not meet ODOT’s standard for congestion</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23</a:t>
            </a:fld>
            <a:endParaRPr lang="en-US" dirty="0"/>
          </a:p>
        </p:txBody>
      </p:sp>
    </p:spTree>
    <p:extLst>
      <p:ext uri="{BB962C8B-B14F-4D97-AF65-F5344CB8AC3E}">
        <p14:creationId xmlns:p14="http://schemas.microsoft.com/office/powerpoint/2010/main" val="6176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25</a:t>
            </a:fld>
            <a:endParaRPr lang="en-US" dirty="0"/>
          </a:p>
        </p:txBody>
      </p:sp>
    </p:spTree>
    <p:extLst>
      <p:ext uri="{BB962C8B-B14F-4D97-AF65-F5344CB8AC3E}">
        <p14:creationId xmlns:p14="http://schemas.microsoft.com/office/powerpoint/2010/main" val="268240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29</a:t>
            </a:fld>
            <a:endParaRPr lang="en-US" dirty="0"/>
          </a:p>
        </p:txBody>
      </p:sp>
    </p:spTree>
    <p:extLst>
      <p:ext uri="{BB962C8B-B14F-4D97-AF65-F5344CB8AC3E}">
        <p14:creationId xmlns:p14="http://schemas.microsoft.com/office/powerpoint/2010/main" val="16165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Expected to exceed mobility targets in future no build higher growth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Analysis of future traffic conditions shows that this location would meet turn lane warrants.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31</a:t>
            </a:fld>
            <a:endParaRPr lang="en-US" dirty="0"/>
          </a:p>
        </p:txBody>
      </p:sp>
    </p:spTree>
    <p:extLst>
      <p:ext uri="{BB962C8B-B14F-4D97-AF65-F5344CB8AC3E}">
        <p14:creationId xmlns:p14="http://schemas.microsoft.com/office/powerpoint/2010/main" val="302840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8F92B-473B-E53D-AF68-C91814C8A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FF8EF-7483-ACAB-F0D6-1104FEF89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719BF-3C02-B047-D141-3108B60C03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9FC1AF-6F23-1E94-C346-CA30F8F8016E}"/>
              </a:ext>
            </a:extLst>
          </p:cNvPr>
          <p:cNvSpPr>
            <a:spLocks noGrp="1"/>
          </p:cNvSpPr>
          <p:nvPr>
            <p:ph type="sldNum" sz="quarter" idx="5"/>
          </p:nvPr>
        </p:nvSpPr>
        <p:spPr/>
        <p:txBody>
          <a:bodyPr/>
          <a:lstStyle/>
          <a:p>
            <a:fld id="{E0726F2D-C310-4D8E-82EC-76B9FC26188B}" type="slidenum">
              <a:rPr lang="en-US" smtClean="0"/>
              <a:t>33</a:t>
            </a:fld>
            <a:endParaRPr lang="en-US" dirty="0"/>
          </a:p>
        </p:txBody>
      </p:sp>
    </p:spTree>
    <p:extLst>
      <p:ext uri="{BB962C8B-B14F-4D97-AF65-F5344CB8AC3E}">
        <p14:creationId xmlns:p14="http://schemas.microsoft.com/office/powerpoint/2010/main" val="265722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34</a:t>
            </a:fld>
            <a:endParaRPr lang="en-US" dirty="0"/>
          </a:p>
        </p:txBody>
      </p:sp>
    </p:spTree>
    <p:extLst>
      <p:ext uri="{BB962C8B-B14F-4D97-AF65-F5344CB8AC3E}">
        <p14:creationId xmlns:p14="http://schemas.microsoft.com/office/powerpoint/2010/main" val="182939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3019A88-3C43-40FB-B2F4-62E1B3ED1850}" type="datetime1">
              <a:rPr lang="en-US" smtClean="0"/>
              <a:t>10/7/2025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dirty="0"/>
              <a:t>PROJECT ADVISORY COMMITTEE</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362688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8A226-6CE9-4871-A7DD-FF0CF32488ED}" type="datetime1">
              <a:rPr lang="en-US" smtClean="0"/>
              <a:t>10/7/2025</a:t>
            </a:fld>
            <a:endParaRPr lang="en-US" dirty="0"/>
          </a:p>
        </p:txBody>
      </p:sp>
      <p:sp>
        <p:nvSpPr>
          <p:cNvPr id="5" name="Footer Placeholder 4"/>
          <p:cNvSpPr>
            <a:spLocks noGrp="1"/>
          </p:cNvSpPr>
          <p:nvPr>
            <p:ph type="ftr" sz="quarter" idx="11"/>
          </p:nvPr>
        </p:nvSpPr>
        <p:spPr/>
        <p:txBody>
          <a:bodyPr/>
          <a:lstStyle/>
          <a:p>
            <a:r>
              <a:rPr lang="en-US" dirty="0"/>
              <a:t>Planning Commission Work Session</a:t>
            </a:r>
          </a:p>
        </p:txBody>
      </p:sp>
      <p:sp>
        <p:nvSpPr>
          <p:cNvPr id="6" name="Slide Number Placeholder 5"/>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16566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5198F3D-F1E7-4802-9829-9E46315C00CD}" type="datetime1">
              <a:rPr lang="en-US" smtClean="0"/>
              <a:t>10/7/2025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dirty="0"/>
              <a:t>Planning Commission Work Session</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78624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6B14C-32B4-47DD-A81D-11EDA28C2243}" type="datetime1">
              <a:rPr lang="en-US" smtClean="0"/>
              <a:t>10/7/2025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Planning Commission Work Session</a:t>
            </a:r>
          </a:p>
        </p:txBody>
      </p:sp>
      <p:sp>
        <p:nvSpPr>
          <p:cNvPr id="6" name="Slide Number Placeholder 5"/>
          <p:cNvSpPr>
            <a:spLocks noGrp="1"/>
          </p:cNvSpPr>
          <p:nvPr>
            <p:ph type="sldNum" sz="quarter" idx="12"/>
          </p:nvPr>
        </p:nvSpPr>
        <p:spPr>
          <a:xfrm>
            <a:off x="10558300" y="5956137"/>
            <a:ext cx="1052508" cy="365125"/>
          </a:xfrm>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380670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534D83C-E060-43F0-B1C6-78D44142328D}" type="datetime1">
              <a:rPr lang="en-US" smtClean="0"/>
              <a:t>10/7/2025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Planning Commission Work Session</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2737406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ADB932-0EC1-48D5-9C4F-A33B55BD66CA}" type="datetime1">
              <a:rPr lang="en-US" smtClean="0"/>
              <a:t>10/7/2025</a:t>
            </a:fld>
            <a:endParaRPr lang="en-US" dirty="0"/>
          </a:p>
        </p:txBody>
      </p:sp>
      <p:sp>
        <p:nvSpPr>
          <p:cNvPr id="6" name="Footer Placeholder 5"/>
          <p:cNvSpPr>
            <a:spLocks noGrp="1"/>
          </p:cNvSpPr>
          <p:nvPr>
            <p:ph type="ftr" sz="quarter" idx="11"/>
          </p:nvPr>
        </p:nvSpPr>
        <p:spPr/>
        <p:txBody>
          <a:bodyPr/>
          <a:lstStyle/>
          <a:p>
            <a:r>
              <a:rPr lang="en-US" dirty="0"/>
              <a:t>Planning Commission Work Session</a:t>
            </a:r>
          </a:p>
        </p:txBody>
      </p:sp>
      <p:sp>
        <p:nvSpPr>
          <p:cNvPr id="7" name="Slide Number Placeholder 6"/>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37255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FFCB9-7C2C-472F-A416-18D77A48D296}" type="datetime1">
              <a:rPr lang="en-US" smtClean="0"/>
              <a:t>10/7/2025</a:t>
            </a:fld>
            <a:endParaRPr lang="en-US" dirty="0"/>
          </a:p>
        </p:txBody>
      </p:sp>
      <p:sp>
        <p:nvSpPr>
          <p:cNvPr id="8" name="Footer Placeholder 7"/>
          <p:cNvSpPr>
            <a:spLocks noGrp="1"/>
          </p:cNvSpPr>
          <p:nvPr>
            <p:ph type="ftr" sz="quarter" idx="11"/>
          </p:nvPr>
        </p:nvSpPr>
        <p:spPr/>
        <p:txBody>
          <a:bodyPr/>
          <a:lstStyle/>
          <a:p>
            <a:r>
              <a:rPr lang="en-US" dirty="0"/>
              <a:t>Planning Commission Work Session</a:t>
            </a:r>
          </a:p>
        </p:txBody>
      </p:sp>
      <p:sp>
        <p:nvSpPr>
          <p:cNvPr id="9" name="Slide Number Placeholder 8"/>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88958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7DE7755-9064-49D1-A67F-D5364D34F5E3}" type="datetime1">
              <a:rPr lang="en-US" smtClean="0"/>
              <a:t>10/7/2025</a:t>
            </a:fld>
            <a:endParaRPr lang="en-US" dirty="0"/>
          </a:p>
        </p:txBody>
      </p:sp>
      <p:sp>
        <p:nvSpPr>
          <p:cNvPr id="4" name="Footer Placeholder 3"/>
          <p:cNvSpPr>
            <a:spLocks noGrp="1"/>
          </p:cNvSpPr>
          <p:nvPr>
            <p:ph type="ftr" sz="quarter" idx="11"/>
          </p:nvPr>
        </p:nvSpPr>
        <p:spPr/>
        <p:txBody>
          <a:bodyPr/>
          <a:lstStyle/>
          <a:p>
            <a:r>
              <a:rPr lang="en-US" dirty="0"/>
              <a:t>Planning Commission Work Session</a:t>
            </a:r>
          </a:p>
        </p:txBody>
      </p:sp>
      <p:sp>
        <p:nvSpPr>
          <p:cNvPr id="5" name="Slide Number Placeholder 4"/>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48426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BB2C6-2A82-464A-A5A7-4CF9456EE831}" type="datetime1">
              <a:rPr lang="en-US" smtClean="0"/>
              <a:t>10/7/2025</a:t>
            </a:fld>
            <a:endParaRPr lang="en-US" dirty="0"/>
          </a:p>
        </p:txBody>
      </p:sp>
      <p:sp>
        <p:nvSpPr>
          <p:cNvPr id="3" name="Footer Placeholder 2"/>
          <p:cNvSpPr>
            <a:spLocks noGrp="1"/>
          </p:cNvSpPr>
          <p:nvPr>
            <p:ph type="ftr" sz="quarter" idx="11"/>
          </p:nvPr>
        </p:nvSpPr>
        <p:spPr/>
        <p:txBody>
          <a:bodyPr/>
          <a:lstStyle/>
          <a:p>
            <a:r>
              <a:rPr lang="en-US" dirty="0"/>
              <a:t>Planning Commission Work Session</a:t>
            </a:r>
          </a:p>
        </p:txBody>
      </p:sp>
      <p:sp>
        <p:nvSpPr>
          <p:cNvPr id="4" name="Slide Number Placeholder 3"/>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90769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5DC8962-11D0-4201-9CD3-87174C02893C}" type="datetime1">
              <a:rPr lang="en-US" smtClean="0"/>
              <a:t>10/7/2025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dirty="0"/>
              <a:t>Planning Commission Work Session</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255916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16734D-AF4A-4DED-A676-9E640A729490}" type="datetime1">
              <a:rPr lang="en-US" smtClean="0"/>
              <a:t>10/7/2025</a:t>
            </a:fld>
            <a:endParaRPr lang="en-US" dirty="0"/>
          </a:p>
        </p:txBody>
      </p:sp>
      <p:sp>
        <p:nvSpPr>
          <p:cNvPr id="6" name="Footer Placeholder 5"/>
          <p:cNvSpPr>
            <a:spLocks noGrp="1"/>
          </p:cNvSpPr>
          <p:nvPr>
            <p:ph type="ftr" sz="quarter" idx="11"/>
          </p:nvPr>
        </p:nvSpPr>
        <p:spPr/>
        <p:txBody>
          <a:bodyPr/>
          <a:lstStyle/>
          <a:p>
            <a:r>
              <a:rPr lang="en-US" dirty="0"/>
              <a:t>Planning Commission Work Session</a:t>
            </a:r>
          </a:p>
        </p:txBody>
      </p:sp>
      <p:sp>
        <p:nvSpPr>
          <p:cNvPr id="7" name="Slide Number Placeholder 6"/>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34681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FB7CC83-14BF-46B5-98F5-6970D3DB1E82}" type="datetime1">
              <a:rPr lang="en-US" smtClean="0"/>
              <a:t>10/7/2025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dirty="0"/>
              <a:t>PROJECT ADVISORY COMMITTEE</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5228EF9-3627-42D9-8845-430F338A502B}"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243839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FD39-DAF4-60C9-591D-80D6D970EA11}"/>
              </a:ext>
            </a:extLst>
          </p:cNvPr>
          <p:cNvSpPr>
            <a:spLocks noGrp="1"/>
          </p:cNvSpPr>
          <p:nvPr>
            <p:ph type="ctrTitle"/>
          </p:nvPr>
        </p:nvSpPr>
        <p:spPr>
          <a:xfrm>
            <a:off x="3381375" y="1020431"/>
            <a:ext cx="8193365" cy="1475013"/>
          </a:xfrm>
        </p:spPr>
        <p:txBody>
          <a:bodyPr>
            <a:normAutofit fontScale="90000"/>
          </a:bodyPr>
          <a:lstStyle/>
          <a:p>
            <a:r>
              <a:rPr lang="en-US" sz="4400" dirty="0"/>
              <a:t>Crook County</a:t>
            </a:r>
            <a:br>
              <a:rPr lang="en-US" sz="4400" dirty="0"/>
            </a:br>
            <a:r>
              <a:rPr lang="en-US" sz="4400" dirty="0"/>
              <a:t>Transportation System Plan</a:t>
            </a:r>
          </a:p>
        </p:txBody>
      </p:sp>
      <p:sp>
        <p:nvSpPr>
          <p:cNvPr id="6" name="Subtitle 2">
            <a:extLst>
              <a:ext uri="{FF2B5EF4-FFF2-40B4-BE49-F238E27FC236}">
                <a16:creationId xmlns:a16="http://schemas.microsoft.com/office/drawing/2014/main" id="{98B73245-E057-82EF-CE1B-8B3741A2A05A}"/>
              </a:ext>
            </a:extLst>
          </p:cNvPr>
          <p:cNvSpPr txBox="1">
            <a:spLocks/>
          </p:cNvSpPr>
          <p:nvPr/>
        </p:nvSpPr>
        <p:spPr>
          <a:xfrm>
            <a:off x="1906904" y="3896167"/>
            <a:ext cx="8098115" cy="590321"/>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sz="2800" dirty="0">
                <a:solidFill>
                  <a:schemeClr val="bg1"/>
                </a:solidFill>
              </a:rPr>
              <a:t>Board Hearing</a:t>
            </a:r>
          </a:p>
        </p:txBody>
      </p:sp>
      <p:sp>
        <p:nvSpPr>
          <p:cNvPr id="7" name="Subtitle 2">
            <a:extLst>
              <a:ext uri="{FF2B5EF4-FFF2-40B4-BE49-F238E27FC236}">
                <a16:creationId xmlns:a16="http://schemas.microsoft.com/office/drawing/2014/main" id="{88789AAB-BE1E-BE35-F0F6-39AE60603589}"/>
              </a:ext>
            </a:extLst>
          </p:cNvPr>
          <p:cNvSpPr txBox="1">
            <a:spLocks/>
          </p:cNvSpPr>
          <p:nvPr/>
        </p:nvSpPr>
        <p:spPr>
          <a:xfrm>
            <a:off x="1906904" y="4658167"/>
            <a:ext cx="8098115"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sz="2400" dirty="0">
                <a:solidFill>
                  <a:schemeClr val="bg1"/>
                </a:solidFill>
              </a:rPr>
              <a:t>October 15, 2025</a:t>
            </a:r>
          </a:p>
        </p:txBody>
      </p:sp>
      <p:pic>
        <p:nvPicPr>
          <p:cNvPr id="5" name="Picture 4" descr="A logo of crook county&#10;&#10;Description automatically generated">
            <a:extLst>
              <a:ext uri="{FF2B5EF4-FFF2-40B4-BE49-F238E27FC236}">
                <a16:creationId xmlns:a16="http://schemas.microsoft.com/office/drawing/2014/main" id="{CBF15930-5DF0-CEA6-E8AC-9A06D71F5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09" y="719616"/>
            <a:ext cx="2476190" cy="2476190"/>
          </a:xfrm>
          <a:prstGeom prst="rect">
            <a:avLst/>
          </a:prstGeom>
        </p:spPr>
      </p:pic>
    </p:spTree>
    <p:extLst>
      <p:ext uri="{BB962C8B-B14F-4D97-AF65-F5344CB8AC3E}">
        <p14:creationId xmlns:p14="http://schemas.microsoft.com/office/powerpoint/2010/main" val="7824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What Is a TSP?</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sp>
        <p:nvSpPr>
          <p:cNvPr id="7" name="Footer Placeholder 4">
            <a:extLst>
              <a:ext uri="{FF2B5EF4-FFF2-40B4-BE49-F238E27FC236}">
                <a16:creationId xmlns:a16="http://schemas.microsoft.com/office/drawing/2014/main" id="{B65AD041-FC9F-45CC-52BA-39889BADB9E5}"/>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7AEC226C-7F69-DA58-8816-7B69F2841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10A1E285-88E1-05E2-07A4-9EA8EEDF5553}"/>
              </a:ext>
            </a:extLst>
          </p:cNvPr>
          <p:cNvSpPr txBox="1">
            <a:spLocks/>
          </p:cNvSpPr>
          <p:nvPr/>
        </p:nvSpPr>
        <p:spPr>
          <a:xfrm>
            <a:off x="581192" y="2180495"/>
            <a:ext cx="11029615"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Goals and objectives to guide process</a:t>
            </a:r>
          </a:p>
          <a:p>
            <a:r>
              <a:rPr lang="en-US" sz="2400" dirty="0"/>
              <a:t>Prioritize projects and programs</a:t>
            </a:r>
          </a:p>
          <a:p>
            <a:r>
              <a:rPr lang="en-US" sz="2400" dirty="0"/>
              <a:t>Funding options</a:t>
            </a:r>
          </a:p>
          <a:p>
            <a:r>
              <a:rPr lang="en-US" sz="2400" dirty="0"/>
              <a:t>Compliance with state rules</a:t>
            </a:r>
          </a:p>
          <a:p>
            <a:endParaRPr lang="en-US" sz="2400" dirty="0"/>
          </a:p>
        </p:txBody>
      </p:sp>
      <p:pic>
        <p:nvPicPr>
          <p:cNvPr id="9" name="Picture 8" descr="A horse grazing in a field&#10;&#10;AI-generated content may be incorrect.">
            <a:extLst>
              <a:ext uri="{FF2B5EF4-FFF2-40B4-BE49-F238E27FC236}">
                <a16:creationId xmlns:a16="http://schemas.microsoft.com/office/drawing/2014/main" id="{5C6E31D9-0C12-ECD2-E24E-E61F5130A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283" y="2562694"/>
            <a:ext cx="5854329" cy="3006916"/>
          </a:xfrm>
          <a:prstGeom prst="rect">
            <a:avLst/>
          </a:prstGeom>
        </p:spPr>
      </p:pic>
    </p:spTree>
    <p:extLst>
      <p:ext uri="{BB962C8B-B14F-4D97-AF65-F5344CB8AC3E}">
        <p14:creationId xmlns:p14="http://schemas.microsoft.com/office/powerpoint/2010/main" val="1281498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01B83D-2B93-ED1E-5377-34163E1D4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420B9-5EDD-7453-E7F3-8622131B6F37}"/>
              </a:ext>
            </a:extLst>
          </p:cNvPr>
          <p:cNvSpPr>
            <a:spLocks noGrp="1"/>
          </p:cNvSpPr>
          <p:nvPr>
            <p:ph type="title"/>
          </p:nvPr>
        </p:nvSpPr>
        <p:spPr/>
        <p:txBody>
          <a:bodyPr>
            <a:normAutofit/>
          </a:bodyPr>
          <a:lstStyle/>
          <a:p>
            <a:r>
              <a:rPr lang="en-US" sz="3200" b="1" dirty="0"/>
              <a:t>Decision-Making Process</a:t>
            </a:r>
          </a:p>
        </p:txBody>
      </p:sp>
      <p:sp>
        <p:nvSpPr>
          <p:cNvPr id="7" name="Footer Placeholder 4">
            <a:extLst>
              <a:ext uri="{FF2B5EF4-FFF2-40B4-BE49-F238E27FC236}">
                <a16:creationId xmlns:a16="http://schemas.microsoft.com/office/drawing/2014/main" id="{2B6FF428-E530-7D47-A9D3-ED8C32AFF9DC}"/>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6F75F9DD-47D3-E057-2773-820EFAB3C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pic>
        <p:nvPicPr>
          <p:cNvPr id="8" name="Picture 7">
            <a:extLst>
              <a:ext uri="{FF2B5EF4-FFF2-40B4-BE49-F238E27FC236}">
                <a16:creationId xmlns:a16="http://schemas.microsoft.com/office/drawing/2014/main" id="{D58BD815-980B-EC24-0118-D56BBA5E9147}"/>
              </a:ext>
            </a:extLst>
          </p:cNvPr>
          <p:cNvPicPr>
            <a:picLocks noChangeAspect="1"/>
          </p:cNvPicPr>
          <p:nvPr/>
        </p:nvPicPr>
        <p:blipFill>
          <a:blip r:embed="rId3">
            <a:extLst>
              <a:ext uri="{28A0092B-C50C-407E-A947-70E740481C1C}">
                <a14:useLocalDpi xmlns:a14="http://schemas.microsoft.com/office/drawing/2010/main" val="0"/>
              </a:ext>
            </a:extLst>
          </a:blip>
          <a:srcRect t="35834" b="4811"/>
          <a:stretch>
            <a:fillRect/>
          </a:stretch>
        </p:blipFill>
        <p:spPr>
          <a:xfrm>
            <a:off x="1449642" y="2681748"/>
            <a:ext cx="9292715" cy="2813590"/>
          </a:xfrm>
          <a:prstGeom prst="rect">
            <a:avLst/>
          </a:prstGeom>
        </p:spPr>
      </p:pic>
    </p:spTree>
    <p:extLst>
      <p:ext uri="{BB962C8B-B14F-4D97-AF65-F5344CB8AC3E}">
        <p14:creationId xmlns:p14="http://schemas.microsoft.com/office/powerpoint/2010/main" val="399963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C72A1C-5E37-199C-1C83-5006E9E0B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7E38D-B119-3AD8-5C6E-58CD7A8BFC1B}"/>
              </a:ext>
            </a:extLst>
          </p:cNvPr>
          <p:cNvSpPr>
            <a:spLocks noGrp="1"/>
          </p:cNvSpPr>
          <p:nvPr>
            <p:ph type="title"/>
          </p:nvPr>
        </p:nvSpPr>
        <p:spPr/>
        <p:txBody>
          <a:bodyPr>
            <a:normAutofit/>
          </a:bodyPr>
          <a:lstStyle/>
          <a:p>
            <a:r>
              <a:rPr lang="en-US" sz="3200" b="1" dirty="0"/>
              <a:t>Project Timeline</a:t>
            </a:r>
          </a:p>
        </p:txBody>
      </p:sp>
      <p:pic>
        <p:nvPicPr>
          <p:cNvPr id="5" name="Content Placeholder 4">
            <a:extLst>
              <a:ext uri="{FF2B5EF4-FFF2-40B4-BE49-F238E27FC236}">
                <a16:creationId xmlns:a16="http://schemas.microsoft.com/office/drawing/2014/main" id="{58E951DE-E60C-5A34-98AA-70BCDBCA4F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935" y="2238376"/>
            <a:ext cx="11130633" cy="3734946"/>
          </a:xfrm>
        </p:spPr>
      </p:pic>
      <p:sp>
        <p:nvSpPr>
          <p:cNvPr id="7" name="Footer Placeholder 4">
            <a:extLst>
              <a:ext uri="{FF2B5EF4-FFF2-40B4-BE49-F238E27FC236}">
                <a16:creationId xmlns:a16="http://schemas.microsoft.com/office/drawing/2014/main" id="{2CD71AF6-A172-9B25-AB7C-9E56242FD490}"/>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9633CA74-EA98-1535-D57C-6A4C8C40D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325824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914F-4F5F-C61C-806F-425BA34B2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36927-7B5E-AF2B-8858-D9C3185CB1F6}"/>
              </a:ext>
            </a:extLst>
          </p:cNvPr>
          <p:cNvSpPr>
            <a:spLocks noGrp="1"/>
          </p:cNvSpPr>
          <p:nvPr>
            <p:ph type="title"/>
          </p:nvPr>
        </p:nvSpPr>
        <p:spPr/>
        <p:txBody>
          <a:bodyPr>
            <a:normAutofit/>
          </a:bodyPr>
          <a:lstStyle/>
          <a:p>
            <a:r>
              <a:rPr lang="en-US" sz="3200" b="1" dirty="0"/>
              <a:t>TSP Goals</a:t>
            </a:r>
          </a:p>
        </p:txBody>
      </p:sp>
      <p:sp>
        <p:nvSpPr>
          <p:cNvPr id="3" name="Content Placeholder 2">
            <a:extLst>
              <a:ext uri="{FF2B5EF4-FFF2-40B4-BE49-F238E27FC236}">
                <a16:creationId xmlns:a16="http://schemas.microsoft.com/office/drawing/2014/main" id="{0B3D7BB6-0FEE-B526-AC31-F501178BC721}"/>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pic>
        <p:nvPicPr>
          <p:cNvPr id="6" name="Picture 5" descr="A logo of crook county&#10;&#10;Description automatically generated">
            <a:extLst>
              <a:ext uri="{FF2B5EF4-FFF2-40B4-BE49-F238E27FC236}">
                <a16:creationId xmlns:a16="http://schemas.microsoft.com/office/drawing/2014/main" id="{1FBB6B32-6D3E-2636-61A5-D420FC371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80E337F0-070B-4569-FE35-332F3347EA26}"/>
              </a:ext>
            </a:extLst>
          </p:cNvPr>
          <p:cNvSpPr txBox="1">
            <a:spLocks/>
          </p:cNvSpPr>
          <p:nvPr/>
        </p:nvSpPr>
        <p:spPr>
          <a:xfrm>
            <a:off x="581192" y="2180495"/>
            <a:ext cx="11029615" cy="367588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buFont typeface="+mj-lt"/>
              <a:buAutoNum type="arabicPeriod"/>
            </a:pPr>
            <a:r>
              <a:rPr lang="en-US" sz="2400" dirty="0"/>
              <a:t>Mobility and Connectivity</a:t>
            </a:r>
          </a:p>
          <a:p>
            <a:pPr marL="457200" indent="-457200">
              <a:buFont typeface="+mj-lt"/>
              <a:buAutoNum type="arabicPeriod"/>
            </a:pPr>
            <a:r>
              <a:rPr lang="en-US" sz="2400" dirty="0"/>
              <a:t>Economic Development</a:t>
            </a:r>
          </a:p>
          <a:p>
            <a:pPr marL="457200" indent="-457200">
              <a:buFont typeface="+mj-lt"/>
              <a:buAutoNum type="arabicPeriod"/>
            </a:pPr>
            <a:r>
              <a:rPr lang="en-US" sz="2400" dirty="0"/>
              <a:t>Safety</a:t>
            </a:r>
          </a:p>
          <a:p>
            <a:pPr marL="457200" indent="-457200">
              <a:buFont typeface="+mj-lt"/>
              <a:buAutoNum type="arabicPeriod"/>
            </a:pPr>
            <a:r>
              <a:rPr lang="en-US" sz="2400" dirty="0"/>
              <a:t>Multimodal Users</a:t>
            </a:r>
          </a:p>
          <a:p>
            <a:pPr marL="457200" indent="-457200">
              <a:buFont typeface="+mj-lt"/>
              <a:buAutoNum type="arabicPeriod"/>
            </a:pPr>
            <a:r>
              <a:rPr lang="en-US" sz="2400" dirty="0"/>
              <a:t>Environment</a:t>
            </a:r>
          </a:p>
          <a:p>
            <a:pPr marL="457200" indent="-457200">
              <a:buFont typeface="+mj-lt"/>
              <a:buAutoNum type="arabicPeriod"/>
            </a:pPr>
            <a:r>
              <a:rPr lang="en-US" sz="2400" dirty="0"/>
              <a:t>Planning and Funding</a:t>
            </a:r>
          </a:p>
          <a:p>
            <a:pPr marL="457200" indent="-457200">
              <a:buFont typeface="+mj-lt"/>
              <a:buAutoNum type="arabicPeriod"/>
            </a:pPr>
            <a:r>
              <a:rPr lang="en-US" sz="2400" dirty="0"/>
              <a:t>Equity</a:t>
            </a:r>
          </a:p>
          <a:p>
            <a:endParaRPr lang="en-US" sz="2400" dirty="0"/>
          </a:p>
        </p:txBody>
      </p:sp>
      <p:pic>
        <p:nvPicPr>
          <p:cNvPr id="5" name="Picture 4" descr="A group of people in a room&#10;&#10;AI-generated content may be incorrect.">
            <a:extLst>
              <a:ext uri="{FF2B5EF4-FFF2-40B4-BE49-F238E27FC236}">
                <a16:creationId xmlns:a16="http://schemas.microsoft.com/office/drawing/2014/main" id="{2E3A7359-B348-E349-C48E-7BE77F5C6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984801"/>
            <a:ext cx="5588412" cy="4191309"/>
          </a:xfrm>
          <a:prstGeom prst="rect">
            <a:avLst/>
          </a:prstGeom>
        </p:spPr>
      </p:pic>
    </p:spTree>
    <p:extLst>
      <p:ext uri="{BB962C8B-B14F-4D97-AF65-F5344CB8AC3E}">
        <p14:creationId xmlns:p14="http://schemas.microsoft.com/office/powerpoint/2010/main" val="336508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46921-8E60-3181-D9D3-2050B27512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062648-74AB-1B53-4198-6212741DB8FB}"/>
              </a:ext>
            </a:extLst>
          </p:cNvPr>
          <p:cNvSpPr>
            <a:spLocks noGrp="1"/>
          </p:cNvSpPr>
          <p:nvPr>
            <p:ph type="ctrTitle"/>
          </p:nvPr>
        </p:nvSpPr>
        <p:spPr>
          <a:xfrm>
            <a:off x="446532" y="1552397"/>
            <a:ext cx="9545193" cy="2013763"/>
          </a:xfrm>
        </p:spPr>
        <p:txBody>
          <a:bodyPr anchor="ctr">
            <a:normAutofit/>
          </a:bodyPr>
          <a:lstStyle/>
          <a:p>
            <a:r>
              <a:rPr lang="en-US" sz="5400" dirty="0">
                <a:solidFill>
                  <a:schemeClr val="tx2"/>
                </a:solidFill>
              </a:rPr>
              <a:t>Engagement</a:t>
            </a:r>
          </a:p>
        </p:txBody>
      </p:sp>
      <p:sp>
        <p:nvSpPr>
          <p:cNvPr id="2" name="Subtitle 5">
            <a:extLst>
              <a:ext uri="{FF2B5EF4-FFF2-40B4-BE49-F238E27FC236}">
                <a16:creationId xmlns:a16="http://schemas.microsoft.com/office/drawing/2014/main" id="{141B3570-2671-5F8D-06AB-28ED6DFE039A}"/>
              </a:ext>
            </a:extLst>
          </p:cNvPr>
          <p:cNvSpPr>
            <a:spLocks noGrp="1"/>
          </p:cNvSpPr>
          <p:nvPr>
            <p:ph type="subTitle" idx="1"/>
          </p:nvPr>
        </p:nvSpPr>
        <p:spPr>
          <a:xfrm>
            <a:off x="446532" y="3704218"/>
            <a:ext cx="7683339" cy="1999292"/>
          </a:xfrm>
        </p:spPr>
        <p:txBody>
          <a:bodyPr anchor="ctr">
            <a:normAutofit/>
          </a:bodyPr>
          <a:lstStyle/>
          <a:p>
            <a:r>
              <a:rPr lang="en-US" sz="3200" dirty="0">
                <a:solidFill>
                  <a:schemeClr val="accent1"/>
                </a:solidFill>
              </a:rPr>
              <a:t>Introduction to the city of Harrisburg TSP UPDATE</a:t>
            </a:r>
          </a:p>
          <a:p>
            <a:endParaRPr lang="en-US" sz="3200" dirty="0"/>
          </a:p>
        </p:txBody>
      </p:sp>
      <p:sp>
        <p:nvSpPr>
          <p:cNvPr id="3" name="Footer Placeholder 4">
            <a:extLst>
              <a:ext uri="{FF2B5EF4-FFF2-40B4-BE49-F238E27FC236}">
                <a16:creationId xmlns:a16="http://schemas.microsoft.com/office/drawing/2014/main" id="{C1E2F077-65E0-24F9-AF6A-43C5C9275450}"/>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273544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1C16-7E62-DC14-0C00-C0D9D8C8A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8EC94-ECF2-783F-2DFF-C38EF5AB7045}"/>
              </a:ext>
            </a:extLst>
          </p:cNvPr>
          <p:cNvSpPr>
            <a:spLocks noGrp="1"/>
          </p:cNvSpPr>
          <p:nvPr>
            <p:ph type="title"/>
          </p:nvPr>
        </p:nvSpPr>
        <p:spPr/>
        <p:txBody>
          <a:bodyPr>
            <a:normAutofit/>
          </a:bodyPr>
          <a:lstStyle/>
          <a:p>
            <a:r>
              <a:rPr lang="en-US" sz="3200" b="1" dirty="0"/>
              <a:t>Engagement Activities</a:t>
            </a:r>
          </a:p>
        </p:txBody>
      </p:sp>
      <p:sp>
        <p:nvSpPr>
          <p:cNvPr id="3" name="Content Placeholder 2">
            <a:extLst>
              <a:ext uri="{FF2B5EF4-FFF2-40B4-BE49-F238E27FC236}">
                <a16:creationId xmlns:a16="http://schemas.microsoft.com/office/drawing/2014/main" id="{C2E1CF53-0298-E74E-6FAF-EBEC4A513495}"/>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pic>
        <p:nvPicPr>
          <p:cNvPr id="6" name="Picture 5" descr="A logo of crook county&#10;&#10;Description automatically generated">
            <a:extLst>
              <a:ext uri="{FF2B5EF4-FFF2-40B4-BE49-F238E27FC236}">
                <a16:creationId xmlns:a16="http://schemas.microsoft.com/office/drawing/2014/main" id="{1AD7EDF8-0B4F-6D9B-368B-1668AA67C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E94953D3-219B-C4AF-E5AF-C377EBDCA888}"/>
              </a:ext>
            </a:extLst>
          </p:cNvPr>
          <p:cNvSpPr txBox="1">
            <a:spLocks/>
          </p:cNvSpPr>
          <p:nvPr/>
        </p:nvSpPr>
        <p:spPr>
          <a:xfrm>
            <a:off x="581193" y="2180495"/>
            <a:ext cx="7305508" cy="3771315"/>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b="1" dirty="0"/>
              <a:t>Project Advisory Committee</a:t>
            </a:r>
            <a:r>
              <a:rPr lang="en-US" sz="2400" dirty="0"/>
              <a:t>– 2 total meetings</a:t>
            </a:r>
          </a:p>
          <a:p>
            <a:r>
              <a:rPr lang="en-US" sz="2400" b="1" dirty="0"/>
              <a:t>Milestone #1 </a:t>
            </a:r>
            <a:r>
              <a:rPr lang="en-US" sz="2400" dirty="0"/>
              <a:t>– February 2024</a:t>
            </a:r>
          </a:p>
          <a:p>
            <a:pPr lvl="1"/>
            <a:r>
              <a:rPr lang="en-US" sz="2200" dirty="0"/>
              <a:t>In-person open houses, survey, and open comment form</a:t>
            </a:r>
          </a:p>
          <a:p>
            <a:r>
              <a:rPr lang="en-US" sz="2400" b="1" dirty="0"/>
              <a:t>Milestone #2 </a:t>
            </a:r>
            <a:r>
              <a:rPr lang="en-US" sz="2400" dirty="0"/>
              <a:t>– October – November 2024</a:t>
            </a:r>
          </a:p>
          <a:p>
            <a:pPr lvl="1"/>
            <a:r>
              <a:rPr lang="en-US" sz="2200" dirty="0"/>
              <a:t>In-person open houses, survey, and open comment form</a:t>
            </a:r>
          </a:p>
          <a:p>
            <a:r>
              <a:rPr lang="en-US" sz="2400" b="1" dirty="0"/>
              <a:t>Milestone #3 </a:t>
            </a:r>
            <a:r>
              <a:rPr lang="en-US" sz="2400" dirty="0"/>
              <a:t>– April – May 2025</a:t>
            </a:r>
          </a:p>
          <a:p>
            <a:pPr lvl="1"/>
            <a:r>
              <a:rPr lang="en-US" sz="2200" dirty="0"/>
              <a:t>In-person public meeting, open house, survey, and email responses</a:t>
            </a:r>
          </a:p>
          <a:p>
            <a:r>
              <a:rPr lang="en-US" sz="2400" dirty="0"/>
              <a:t>August 2025 – Juniper Canyon Meeting</a:t>
            </a:r>
          </a:p>
        </p:txBody>
      </p:sp>
      <p:pic>
        <p:nvPicPr>
          <p:cNvPr id="5" name="Picture 4" descr="A group of people in a room&#10;&#10;AI-generated content may be incorrect.">
            <a:extLst>
              <a:ext uri="{FF2B5EF4-FFF2-40B4-BE49-F238E27FC236}">
                <a16:creationId xmlns:a16="http://schemas.microsoft.com/office/drawing/2014/main" id="{B90E1491-AAA6-ED4F-DC56-C141C64CED1D}"/>
              </a:ext>
            </a:extLst>
          </p:cNvPr>
          <p:cNvPicPr>
            <a:picLocks noChangeAspect="1"/>
          </p:cNvPicPr>
          <p:nvPr/>
        </p:nvPicPr>
        <p:blipFill>
          <a:blip r:embed="rId4">
            <a:extLst>
              <a:ext uri="{28A0092B-C50C-407E-A947-70E740481C1C}">
                <a14:useLocalDpi xmlns:a14="http://schemas.microsoft.com/office/drawing/2010/main" val="0"/>
              </a:ext>
            </a:extLst>
          </a:blip>
          <a:srcRect l="60834" t="38859" b="253"/>
          <a:stretch>
            <a:fillRect/>
          </a:stretch>
        </p:blipFill>
        <p:spPr>
          <a:xfrm>
            <a:off x="8152941" y="2059355"/>
            <a:ext cx="3607671" cy="4206240"/>
          </a:xfrm>
          <a:prstGeom prst="rect">
            <a:avLst/>
          </a:prstGeom>
        </p:spPr>
      </p:pic>
    </p:spTree>
    <p:extLst>
      <p:ext uri="{BB962C8B-B14F-4D97-AF65-F5344CB8AC3E}">
        <p14:creationId xmlns:p14="http://schemas.microsoft.com/office/powerpoint/2010/main" val="285902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07377-C565-7F8F-0B42-A0C021BBB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987A2-49DA-9F7D-D0C7-4A634BA4D48D}"/>
              </a:ext>
            </a:extLst>
          </p:cNvPr>
          <p:cNvSpPr>
            <a:spLocks noGrp="1"/>
          </p:cNvSpPr>
          <p:nvPr>
            <p:ph type="title"/>
          </p:nvPr>
        </p:nvSpPr>
        <p:spPr/>
        <p:txBody>
          <a:bodyPr>
            <a:normAutofit/>
          </a:bodyPr>
          <a:lstStyle/>
          <a:p>
            <a:r>
              <a:rPr lang="en-US" sz="3200" b="1" dirty="0"/>
              <a:t>Engagement Feedback</a:t>
            </a:r>
          </a:p>
        </p:txBody>
      </p:sp>
      <p:sp>
        <p:nvSpPr>
          <p:cNvPr id="3" name="Content Placeholder 2">
            <a:extLst>
              <a:ext uri="{FF2B5EF4-FFF2-40B4-BE49-F238E27FC236}">
                <a16:creationId xmlns:a16="http://schemas.microsoft.com/office/drawing/2014/main" id="{7495D2AD-D95B-C503-E427-CE825264539F}"/>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pic>
        <p:nvPicPr>
          <p:cNvPr id="6" name="Picture 5" descr="A logo of crook county&#10;&#10;Description automatically generated">
            <a:extLst>
              <a:ext uri="{FF2B5EF4-FFF2-40B4-BE49-F238E27FC236}">
                <a16:creationId xmlns:a16="http://schemas.microsoft.com/office/drawing/2014/main" id="{825A4F34-2D79-838C-CA77-9C9BA5C70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A235C6CD-E368-6BD1-7AF1-BA37D3FFE815}"/>
              </a:ext>
            </a:extLst>
          </p:cNvPr>
          <p:cNvSpPr txBox="1">
            <a:spLocks/>
          </p:cNvSpPr>
          <p:nvPr/>
        </p:nvSpPr>
        <p:spPr>
          <a:xfrm>
            <a:off x="581193" y="2180495"/>
            <a:ext cx="6317448"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More than 500 people attended events, responded to surveys, and shared input</a:t>
            </a:r>
          </a:p>
          <a:p>
            <a:r>
              <a:rPr lang="en-US" sz="2000" dirty="0"/>
              <a:t>Transportation Safety is the top community priority</a:t>
            </a:r>
          </a:p>
          <a:p>
            <a:r>
              <a:rPr lang="en-US" sz="2000" dirty="0"/>
              <a:t>Top Project Priorities:</a:t>
            </a:r>
          </a:p>
          <a:p>
            <a:pPr lvl="1"/>
            <a:r>
              <a:rPr lang="en-US" sz="1800" dirty="0"/>
              <a:t>SW Powell Butte Hwy and OR 126 intersection</a:t>
            </a:r>
          </a:p>
          <a:p>
            <a:pPr lvl="1"/>
            <a:r>
              <a:rPr lang="en-US" sz="1800" dirty="0"/>
              <a:t>Juniper Canyon Access</a:t>
            </a:r>
            <a:endParaRPr lang="en-US" sz="2000" dirty="0"/>
          </a:p>
        </p:txBody>
      </p:sp>
      <p:pic>
        <p:nvPicPr>
          <p:cNvPr id="5" name="Picture 4">
            <a:extLst>
              <a:ext uri="{FF2B5EF4-FFF2-40B4-BE49-F238E27FC236}">
                <a16:creationId xmlns:a16="http://schemas.microsoft.com/office/drawing/2014/main" id="{7225D0AB-E4F8-06A3-B462-470F303D8123}"/>
              </a:ext>
            </a:extLst>
          </p:cNvPr>
          <p:cNvPicPr>
            <a:picLocks noChangeAspect="1"/>
          </p:cNvPicPr>
          <p:nvPr/>
        </p:nvPicPr>
        <p:blipFill>
          <a:blip r:embed="rId4">
            <a:extLst>
              <a:ext uri="{28A0092B-C50C-407E-A947-70E740481C1C}">
                <a14:useLocalDpi xmlns:a14="http://schemas.microsoft.com/office/drawing/2010/main" val="0"/>
              </a:ext>
            </a:extLst>
          </a:blip>
          <a:srcRect t="28051" b="5367"/>
          <a:stretch>
            <a:fillRect/>
          </a:stretch>
        </p:blipFill>
        <p:spPr>
          <a:xfrm>
            <a:off x="7423200" y="1984801"/>
            <a:ext cx="4337412" cy="3850639"/>
          </a:xfrm>
          <a:prstGeom prst="rect">
            <a:avLst/>
          </a:prstGeom>
        </p:spPr>
      </p:pic>
    </p:spTree>
    <p:extLst>
      <p:ext uri="{BB962C8B-B14F-4D97-AF65-F5344CB8AC3E}">
        <p14:creationId xmlns:p14="http://schemas.microsoft.com/office/powerpoint/2010/main" val="806226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4AC492-01FD-D9AC-FD15-2475DDC43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4100E-14C6-48EB-5B4D-3F50AC7B507D}"/>
              </a:ext>
            </a:extLst>
          </p:cNvPr>
          <p:cNvSpPr>
            <a:spLocks noGrp="1"/>
          </p:cNvSpPr>
          <p:nvPr>
            <p:ph type="title"/>
          </p:nvPr>
        </p:nvSpPr>
        <p:spPr/>
        <p:txBody>
          <a:bodyPr>
            <a:normAutofit/>
          </a:bodyPr>
          <a:lstStyle/>
          <a:p>
            <a:r>
              <a:rPr lang="en-US" sz="3200" b="1" dirty="0"/>
              <a:t>Engagement Feedback</a:t>
            </a:r>
          </a:p>
        </p:txBody>
      </p:sp>
      <p:sp>
        <p:nvSpPr>
          <p:cNvPr id="3" name="Content Placeholder 2">
            <a:extLst>
              <a:ext uri="{FF2B5EF4-FFF2-40B4-BE49-F238E27FC236}">
                <a16:creationId xmlns:a16="http://schemas.microsoft.com/office/drawing/2014/main" id="{F1D8BBFC-4E35-F07D-E476-62583739AC80}"/>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sp>
        <p:nvSpPr>
          <p:cNvPr id="7" name="Footer Placeholder 4">
            <a:extLst>
              <a:ext uri="{FF2B5EF4-FFF2-40B4-BE49-F238E27FC236}">
                <a16:creationId xmlns:a16="http://schemas.microsoft.com/office/drawing/2014/main" id="{0ACE56A2-6B4F-2A86-B342-0A238076107E}"/>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FD387D5D-AACE-4935-617E-07C8EAF88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D8A783F9-4874-6A37-4978-7F8270FA8B3B}"/>
              </a:ext>
            </a:extLst>
          </p:cNvPr>
          <p:cNvSpPr txBox="1">
            <a:spLocks/>
          </p:cNvSpPr>
          <p:nvPr/>
        </p:nvSpPr>
        <p:spPr>
          <a:xfrm>
            <a:off x="581193" y="2180495"/>
            <a:ext cx="6317448"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More than 90% of participants confirmed projects align with community priorities</a:t>
            </a:r>
          </a:p>
          <a:p>
            <a:r>
              <a:rPr lang="en-US" sz="2000" dirty="0"/>
              <a:t>Other Key Findings:</a:t>
            </a:r>
          </a:p>
          <a:p>
            <a:pPr lvl="1"/>
            <a:r>
              <a:rPr lang="en-US" sz="1800" dirty="0"/>
              <a:t>Significant interest in building projects as soon as possible</a:t>
            </a:r>
          </a:p>
          <a:p>
            <a:pPr lvl="1"/>
            <a:r>
              <a:rPr lang="en-US" sz="1800" dirty="0"/>
              <a:t>Strong desire to reduce speeding, improve enforcement </a:t>
            </a:r>
          </a:p>
          <a:p>
            <a:pPr lvl="1"/>
            <a:r>
              <a:rPr lang="en-US" sz="1800" dirty="0"/>
              <a:t>Limited community support for new funding sources that would increase costs for residents</a:t>
            </a:r>
          </a:p>
        </p:txBody>
      </p:sp>
      <p:pic>
        <p:nvPicPr>
          <p:cNvPr id="5" name="Picture 4">
            <a:extLst>
              <a:ext uri="{FF2B5EF4-FFF2-40B4-BE49-F238E27FC236}">
                <a16:creationId xmlns:a16="http://schemas.microsoft.com/office/drawing/2014/main" id="{9D8BD0AE-2B97-7E00-F35E-B46C2377AEC0}"/>
              </a:ext>
            </a:extLst>
          </p:cNvPr>
          <p:cNvPicPr>
            <a:picLocks noChangeAspect="1"/>
          </p:cNvPicPr>
          <p:nvPr/>
        </p:nvPicPr>
        <p:blipFill>
          <a:blip r:embed="rId4">
            <a:extLst>
              <a:ext uri="{28A0092B-C50C-407E-A947-70E740481C1C}">
                <a14:useLocalDpi xmlns:a14="http://schemas.microsoft.com/office/drawing/2010/main" val="0"/>
              </a:ext>
            </a:extLst>
          </a:blip>
          <a:srcRect l="25403" t="14836"/>
          <a:stretch>
            <a:fillRect/>
          </a:stretch>
        </p:blipFill>
        <p:spPr>
          <a:xfrm>
            <a:off x="7271585" y="2020778"/>
            <a:ext cx="4489027" cy="3843691"/>
          </a:xfrm>
          <a:prstGeom prst="rect">
            <a:avLst/>
          </a:prstGeom>
        </p:spPr>
      </p:pic>
    </p:spTree>
    <p:extLst>
      <p:ext uri="{BB962C8B-B14F-4D97-AF65-F5344CB8AC3E}">
        <p14:creationId xmlns:p14="http://schemas.microsoft.com/office/powerpoint/2010/main" val="69448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3863A6-1B28-BAEB-29EA-454B3B914A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058F3E-A951-7E0A-1AF5-BB639211FA19}"/>
              </a:ext>
            </a:extLst>
          </p:cNvPr>
          <p:cNvSpPr>
            <a:spLocks noGrp="1"/>
          </p:cNvSpPr>
          <p:nvPr>
            <p:ph type="ctrTitle"/>
          </p:nvPr>
        </p:nvSpPr>
        <p:spPr>
          <a:xfrm>
            <a:off x="446532" y="1552397"/>
            <a:ext cx="9545193" cy="2013763"/>
          </a:xfrm>
        </p:spPr>
        <p:txBody>
          <a:bodyPr anchor="ctr">
            <a:normAutofit/>
          </a:bodyPr>
          <a:lstStyle/>
          <a:p>
            <a:r>
              <a:rPr lang="en-US" sz="5400" dirty="0">
                <a:solidFill>
                  <a:schemeClr val="tx2"/>
                </a:solidFill>
              </a:rPr>
              <a:t>Needs and Issues</a:t>
            </a:r>
          </a:p>
        </p:txBody>
      </p:sp>
      <p:sp>
        <p:nvSpPr>
          <p:cNvPr id="2" name="Subtitle 5">
            <a:extLst>
              <a:ext uri="{FF2B5EF4-FFF2-40B4-BE49-F238E27FC236}">
                <a16:creationId xmlns:a16="http://schemas.microsoft.com/office/drawing/2014/main" id="{FCA6B366-F41E-E3CE-D53B-57C7E6F658CC}"/>
              </a:ext>
            </a:extLst>
          </p:cNvPr>
          <p:cNvSpPr>
            <a:spLocks noGrp="1"/>
          </p:cNvSpPr>
          <p:nvPr>
            <p:ph type="subTitle" idx="1"/>
          </p:nvPr>
        </p:nvSpPr>
        <p:spPr>
          <a:xfrm>
            <a:off x="446532" y="3704218"/>
            <a:ext cx="7683339" cy="1999292"/>
          </a:xfrm>
        </p:spPr>
        <p:txBody>
          <a:bodyPr anchor="ctr">
            <a:normAutofit/>
          </a:bodyPr>
          <a:lstStyle/>
          <a:p>
            <a:r>
              <a:rPr lang="en-US" sz="3200" dirty="0">
                <a:solidFill>
                  <a:schemeClr val="accent1"/>
                </a:solidFill>
              </a:rPr>
              <a:t>Introduction to the city of Harrisburg TSP UPDATE</a:t>
            </a:r>
          </a:p>
          <a:p>
            <a:endParaRPr lang="en-US" sz="3200" dirty="0"/>
          </a:p>
        </p:txBody>
      </p:sp>
      <p:sp>
        <p:nvSpPr>
          <p:cNvPr id="3" name="Footer Placeholder 4">
            <a:extLst>
              <a:ext uri="{FF2B5EF4-FFF2-40B4-BE49-F238E27FC236}">
                <a16:creationId xmlns:a16="http://schemas.microsoft.com/office/drawing/2014/main" id="{5B3DDEC5-36E4-2A34-0272-483E7D476FED}"/>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Work Session</a:t>
            </a:r>
          </a:p>
        </p:txBody>
      </p:sp>
    </p:spTree>
    <p:extLst>
      <p:ext uri="{BB962C8B-B14F-4D97-AF65-F5344CB8AC3E}">
        <p14:creationId xmlns:p14="http://schemas.microsoft.com/office/powerpoint/2010/main" val="408709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Needs and Issues</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p:txBody>
          <a:bodyPr>
            <a:noAutofit/>
          </a:bodyPr>
          <a:lstStyle/>
          <a:p>
            <a:pPr marL="305920" indent="-305435"/>
            <a:r>
              <a:rPr lang="en-US" b="1" dirty="0"/>
              <a:t>Significant growth </a:t>
            </a:r>
            <a:r>
              <a:rPr lang="en-US" dirty="0"/>
              <a:t>has outpaced previous projections, including Powell Butte, Juniper Canyon, Brasada Ranch, and data center traffic. </a:t>
            </a:r>
          </a:p>
          <a:p>
            <a:pPr marL="305920" indent="-305435"/>
            <a:r>
              <a:rPr lang="en-US" dirty="0"/>
              <a:t>Growth is resulting in </a:t>
            </a:r>
            <a:r>
              <a:rPr lang="en-US" b="1" dirty="0"/>
              <a:t>increased traffic speeds, volumes, and safety concerns </a:t>
            </a:r>
          </a:p>
          <a:p>
            <a:pPr marL="305920" indent="-305435"/>
            <a:r>
              <a:rPr lang="en-US" b="1" dirty="0"/>
              <a:t>Only one way </a:t>
            </a:r>
            <a:r>
              <a:rPr lang="en-US" dirty="0"/>
              <a:t>to reach Juniper Canyon limits access and emergency response, impacts traffic</a:t>
            </a:r>
          </a:p>
          <a:p>
            <a:pPr marL="485" indent="0">
              <a:buNone/>
            </a:pPr>
            <a:endParaRPr lang="en-US" dirty="0"/>
          </a:p>
        </p:txBody>
      </p:sp>
      <p:sp>
        <p:nvSpPr>
          <p:cNvPr id="7" name="Footer Placeholder 4">
            <a:extLst>
              <a:ext uri="{FF2B5EF4-FFF2-40B4-BE49-F238E27FC236}">
                <a16:creationId xmlns:a16="http://schemas.microsoft.com/office/drawing/2014/main" id="{3D081ED6-4830-E92E-E262-0FEC8BDCFBC2}"/>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BFBECAAA-D959-88DA-38D6-0565FFC6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336362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1201-3B70-0510-AFCD-FBEF1936CE68}"/>
              </a:ext>
            </a:extLst>
          </p:cNvPr>
          <p:cNvSpPr>
            <a:spLocks noGrp="1"/>
          </p:cNvSpPr>
          <p:nvPr>
            <p:ph type="title"/>
          </p:nvPr>
        </p:nvSpPr>
        <p:spPr/>
        <p:txBody>
          <a:bodyPr/>
          <a:lstStyle/>
          <a:p>
            <a:r>
              <a:rPr lang="en-US" dirty="0"/>
              <a:t>REQUESTED UPDATES FROM HEARING #1</a:t>
            </a:r>
          </a:p>
        </p:txBody>
      </p:sp>
      <p:sp>
        <p:nvSpPr>
          <p:cNvPr id="3" name="Content Placeholder 2">
            <a:extLst>
              <a:ext uri="{FF2B5EF4-FFF2-40B4-BE49-F238E27FC236}">
                <a16:creationId xmlns:a16="http://schemas.microsoft.com/office/drawing/2014/main" id="{2F6FE9A8-F575-398A-0DCD-B8E81D1B7876}"/>
              </a:ext>
            </a:extLst>
          </p:cNvPr>
          <p:cNvSpPr>
            <a:spLocks noGrp="1"/>
          </p:cNvSpPr>
          <p:nvPr>
            <p:ph idx="1"/>
          </p:nvPr>
        </p:nvSpPr>
        <p:spPr/>
        <p:txBody>
          <a:bodyPr/>
          <a:lstStyle/>
          <a:p>
            <a:r>
              <a:rPr lang="en-US" b="1" dirty="0"/>
              <a:t>Add Juniper Canyon Road Widening as a third option for improving access</a:t>
            </a:r>
            <a:r>
              <a:rPr lang="en-US" b="1"/>
              <a:t>, safety</a:t>
            </a:r>
            <a:endParaRPr lang="en-US" b="1" dirty="0"/>
          </a:p>
          <a:p>
            <a:pPr lvl="1"/>
            <a:r>
              <a:rPr lang="en-US" dirty="0"/>
              <a:t>Added as project “JC-3” with cost of approximately $8,000,000</a:t>
            </a:r>
          </a:p>
          <a:p>
            <a:r>
              <a:rPr lang="en-US" b="1" dirty="0"/>
              <a:t>Include approaches to improving safety/mobility for agricultural vehicles</a:t>
            </a:r>
          </a:p>
          <a:p>
            <a:pPr lvl="1"/>
            <a:r>
              <a:rPr lang="en-US" dirty="0"/>
              <a:t>Added discussion about needs and solutions, including that ag vehicle mobility must be considered with all projects</a:t>
            </a:r>
          </a:p>
          <a:p>
            <a:r>
              <a:rPr lang="en-US" b="1" dirty="0"/>
              <a:t>ODOT submitted comments – primarily recommended updates to costs</a:t>
            </a:r>
          </a:p>
          <a:p>
            <a:pPr lvl="1"/>
            <a:r>
              <a:rPr lang="en-US" dirty="0"/>
              <a:t>Increased costs of roundabout at Powell Butte Highway/OR 126 to $6M from $3.4M, for example</a:t>
            </a:r>
          </a:p>
          <a:p>
            <a:endParaRPr lang="en-US" dirty="0"/>
          </a:p>
        </p:txBody>
      </p:sp>
      <p:sp>
        <p:nvSpPr>
          <p:cNvPr id="4" name="Footer Placeholder 3">
            <a:extLst>
              <a:ext uri="{FF2B5EF4-FFF2-40B4-BE49-F238E27FC236}">
                <a16:creationId xmlns:a16="http://schemas.microsoft.com/office/drawing/2014/main" id="{1F89DF35-0440-306C-FAFE-DB68F18956B0}"/>
              </a:ext>
            </a:extLst>
          </p:cNvPr>
          <p:cNvSpPr>
            <a:spLocks noGrp="1"/>
          </p:cNvSpPr>
          <p:nvPr>
            <p:ph type="ftr" sz="quarter" idx="11"/>
          </p:nvPr>
        </p:nvSpPr>
        <p:spPr/>
        <p:txBody>
          <a:bodyPr/>
          <a:lstStyle/>
          <a:p>
            <a:r>
              <a:rPr lang="en-US"/>
              <a:t>Planning Commission Work Session</a:t>
            </a:r>
            <a:endParaRPr lang="en-US" dirty="0"/>
          </a:p>
        </p:txBody>
      </p:sp>
    </p:spTree>
    <p:extLst>
      <p:ext uri="{BB962C8B-B14F-4D97-AF65-F5344CB8AC3E}">
        <p14:creationId xmlns:p14="http://schemas.microsoft.com/office/powerpoint/2010/main" val="329329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C9522F-5144-0A23-0572-A2740F733DC2}"/>
              </a:ext>
            </a:extLst>
          </p:cNvPr>
          <p:cNvSpPr>
            <a:spLocks noGrp="1"/>
          </p:cNvSpPr>
          <p:nvPr>
            <p:ph type="ctrTitle"/>
          </p:nvPr>
        </p:nvSpPr>
        <p:spPr/>
        <p:txBody>
          <a:bodyPr>
            <a:normAutofit/>
          </a:bodyPr>
          <a:lstStyle/>
          <a:p>
            <a:r>
              <a:rPr lang="en-US" sz="4800" dirty="0"/>
              <a:t>Recommended Improvements</a:t>
            </a:r>
          </a:p>
        </p:txBody>
      </p:sp>
      <p:sp>
        <p:nvSpPr>
          <p:cNvPr id="6" name="Subtitle 5">
            <a:extLst>
              <a:ext uri="{FF2B5EF4-FFF2-40B4-BE49-F238E27FC236}">
                <a16:creationId xmlns:a16="http://schemas.microsoft.com/office/drawing/2014/main" id="{A80E2BA8-ABF7-C05B-1194-E5A15ED5E773}"/>
              </a:ext>
            </a:extLst>
          </p:cNvPr>
          <p:cNvSpPr>
            <a:spLocks noGrp="1"/>
          </p:cNvSpPr>
          <p:nvPr>
            <p:ph type="subTitle" idx="1"/>
          </p:nvPr>
        </p:nvSpPr>
        <p:spPr/>
        <p:txBody>
          <a:bodyPr/>
          <a:lstStyle/>
          <a:p>
            <a:endParaRPr lang="en-US" dirty="0"/>
          </a:p>
        </p:txBody>
      </p:sp>
      <p:sp>
        <p:nvSpPr>
          <p:cNvPr id="3" name="Footer Placeholder 4">
            <a:extLst>
              <a:ext uri="{FF2B5EF4-FFF2-40B4-BE49-F238E27FC236}">
                <a16:creationId xmlns:a16="http://schemas.microsoft.com/office/drawing/2014/main" id="{18D11504-6F05-5F34-66A0-D1219EF05A46}"/>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423337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a:xfrm>
            <a:off x="581192" y="702156"/>
            <a:ext cx="6234863" cy="1013800"/>
          </a:xfrm>
        </p:spPr>
        <p:txBody>
          <a:bodyPr/>
          <a:lstStyle/>
          <a:p>
            <a:r>
              <a:rPr lang="en-US" b="1" dirty="0"/>
              <a:t>ROADWAY AND INTERSECTION IMPROVEMENTS</a:t>
            </a:r>
          </a:p>
        </p:txBody>
      </p:sp>
      <p:sp>
        <p:nvSpPr>
          <p:cNvPr id="6" name="Content Placeholder 5">
            <a:extLst>
              <a:ext uri="{FF2B5EF4-FFF2-40B4-BE49-F238E27FC236}">
                <a16:creationId xmlns:a16="http://schemas.microsoft.com/office/drawing/2014/main" id="{546B864D-1D2F-DD4C-195A-5C76353DBC35}"/>
              </a:ext>
            </a:extLst>
          </p:cNvPr>
          <p:cNvSpPr>
            <a:spLocks noGrp="1"/>
          </p:cNvSpPr>
          <p:nvPr>
            <p:ph idx="1"/>
          </p:nvPr>
        </p:nvSpPr>
        <p:spPr>
          <a:xfrm>
            <a:off x="581193" y="2180496"/>
            <a:ext cx="6429208" cy="3678303"/>
          </a:xfrm>
        </p:spPr>
        <p:txBody>
          <a:bodyPr/>
          <a:lstStyle/>
          <a:p>
            <a:r>
              <a:rPr lang="en-US" dirty="0"/>
              <a:t>Intersection and Operations Improvements</a:t>
            </a:r>
          </a:p>
          <a:p>
            <a:r>
              <a:rPr lang="en-US" dirty="0"/>
              <a:t>Access Management</a:t>
            </a:r>
          </a:p>
          <a:p>
            <a:r>
              <a:rPr lang="en-US" dirty="0"/>
              <a:t>Bridge Improvements</a:t>
            </a:r>
          </a:p>
        </p:txBody>
      </p:sp>
      <p:pic>
        <p:nvPicPr>
          <p:cNvPr id="1026" name="Picture 2">
            <a:extLst>
              <a:ext uri="{FF2B5EF4-FFF2-40B4-BE49-F238E27FC236}">
                <a16:creationId xmlns:a16="http://schemas.microsoft.com/office/drawing/2014/main" id="{D9F469A8-D506-C705-88E9-445F38238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518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812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81AD6D-6FB5-8510-009F-5DB5FCB83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EBF06-A6D9-B8E6-56DC-297FAF7CD34F}"/>
              </a:ext>
            </a:extLst>
          </p:cNvPr>
          <p:cNvSpPr>
            <a:spLocks noGrp="1"/>
          </p:cNvSpPr>
          <p:nvPr>
            <p:ph type="title"/>
          </p:nvPr>
        </p:nvSpPr>
        <p:spPr/>
        <p:txBody>
          <a:bodyPr/>
          <a:lstStyle/>
          <a:p>
            <a:r>
              <a:rPr lang="en-US" b="1" dirty="0"/>
              <a:t>Project R-1A:</a:t>
            </a:r>
            <a:br>
              <a:rPr lang="en-US" b="1" dirty="0"/>
            </a:br>
            <a:r>
              <a:rPr lang="en-US" b="1" dirty="0"/>
              <a:t>OR 126 and SW Powell Butte Highway</a:t>
            </a:r>
          </a:p>
        </p:txBody>
      </p:sp>
      <p:sp>
        <p:nvSpPr>
          <p:cNvPr id="3" name="Content Placeholder 2">
            <a:extLst>
              <a:ext uri="{FF2B5EF4-FFF2-40B4-BE49-F238E27FC236}">
                <a16:creationId xmlns:a16="http://schemas.microsoft.com/office/drawing/2014/main" id="{81FA2A1F-3948-6728-BDAB-6EA3D29EA6E6}"/>
              </a:ext>
            </a:extLst>
          </p:cNvPr>
          <p:cNvSpPr>
            <a:spLocks noGrp="1"/>
          </p:cNvSpPr>
          <p:nvPr>
            <p:ph idx="1"/>
          </p:nvPr>
        </p:nvSpPr>
        <p:spPr>
          <a:xfrm>
            <a:off x="581192" y="2180496"/>
            <a:ext cx="4800433" cy="3678303"/>
          </a:xfrm>
        </p:spPr>
        <p:txBody>
          <a:bodyPr>
            <a:normAutofit/>
          </a:bodyPr>
          <a:lstStyle/>
          <a:p>
            <a:pPr marL="0" indent="0">
              <a:buNone/>
            </a:pPr>
            <a:r>
              <a:rPr lang="en-US" b="1" dirty="0"/>
              <a:t>Key issues:</a:t>
            </a:r>
          </a:p>
          <a:p>
            <a:pPr marL="0" indent="0">
              <a:buNone/>
            </a:pPr>
            <a:endParaRPr lang="en-US" dirty="0"/>
          </a:p>
        </p:txBody>
      </p:sp>
      <p:sp>
        <p:nvSpPr>
          <p:cNvPr id="4" name="Footer Placeholder 3">
            <a:extLst>
              <a:ext uri="{FF2B5EF4-FFF2-40B4-BE49-F238E27FC236}">
                <a16:creationId xmlns:a16="http://schemas.microsoft.com/office/drawing/2014/main" id="{1474C755-3664-3B2E-510F-EB9B07A107D7}"/>
              </a:ext>
            </a:extLst>
          </p:cNvPr>
          <p:cNvSpPr>
            <a:spLocks noGrp="1"/>
          </p:cNvSpPr>
          <p:nvPr>
            <p:ph type="ftr" sz="quarter" idx="11"/>
          </p:nvPr>
        </p:nvSpPr>
        <p:spPr/>
        <p:txBody>
          <a:bodyPr/>
          <a:lstStyle/>
          <a:p>
            <a:r>
              <a:rPr lang="en-US" dirty="0"/>
              <a:t>Planning Commission Work Session</a:t>
            </a:r>
          </a:p>
        </p:txBody>
      </p:sp>
      <p:sp>
        <p:nvSpPr>
          <p:cNvPr id="5" name="Content Placeholder 2">
            <a:extLst>
              <a:ext uri="{FF2B5EF4-FFF2-40B4-BE49-F238E27FC236}">
                <a16:creationId xmlns:a16="http://schemas.microsoft.com/office/drawing/2014/main" id="{A8CF3FB9-1E73-40B5-892C-28A50EF98565}"/>
              </a:ext>
            </a:extLst>
          </p:cNvPr>
          <p:cNvSpPr txBox="1">
            <a:spLocks/>
          </p:cNvSpPr>
          <p:nvPr/>
        </p:nvSpPr>
        <p:spPr>
          <a:xfrm>
            <a:off x="6096000" y="1805708"/>
            <a:ext cx="5716089"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b="1" dirty="0"/>
              <a:t>Recommended Alternative: </a:t>
            </a:r>
            <a:br>
              <a:rPr lang="en-US" b="1" dirty="0"/>
            </a:br>
            <a:r>
              <a:rPr lang="en-US" b="1" dirty="0"/>
              <a:t>Single-lane roundabout</a:t>
            </a:r>
            <a:endParaRPr lang="en-US" dirty="0"/>
          </a:p>
          <a:p>
            <a:pPr lvl="1"/>
            <a:r>
              <a:rPr lang="en-US" dirty="0"/>
              <a:t>Maintains turning movements </a:t>
            </a:r>
          </a:p>
          <a:p>
            <a:pPr lvl="1"/>
            <a:r>
              <a:rPr lang="en-US" dirty="0"/>
              <a:t>Reduces turning conflicts.</a:t>
            </a:r>
          </a:p>
          <a:p>
            <a:pPr lvl="1"/>
            <a:r>
              <a:rPr lang="en-US" dirty="0"/>
              <a:t>Reduces traffic delays in the near term.</a:t>
            </a:r>
          </a:p>
          <a:p>
            <a:pPr lvl="1"/>
            <a:r>
              <a:rPr lang="en-US" dirty="0"/>
              <a:t>Provides easier navigation of intersection.</a:t>
            </a:r>
          </a:p>
          <a:p>
            <a:pPr lvl="1"/>
            <a:r>
              <a:rPr lang="en-US" dirty="0"/>
              <a:t>Expected to cost less than dual lane roundabout.</a:t>
            </a:r>
          </a:p>
          <a:p>
            <a:pPr lvl="1"/>
            <a:r>
              <a:rPr lang="en-US" dirty="0"/>
              <a:t>Cost: $3,400,000</a:t>
            </a:r>
          </a:p>
          <a:p>
            <a:endParaRPr lang="en-US" dirty="0"/>
          </a:p>
        </p:txBody>
      </p:sp>
    </p:spTree>
    <p:extLst>
      <p:ext uri="{BB962C8B-B14F-4D97-AF65-F5344CB8AC3E}">
        <p14:creationId xmlns:p14="http://schemas.microsoft.com/office/powerpoint/2010/main" val="498843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aerial view of a road intersection&#10;&#10;Description automatically generated">
            <a:extLst>
              <a:ext uri="{FF2B5EF4-FFF2-40B4-BE49-F238E27FC236}">
                <a16:creationId xmlns:a16="http://schemas.microsoft.com/office/drawing/2014/main" id="{3F34BF1E-7579-756B-1B31-85EAAC375A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488" y="0"/>
            <a:ext cx="10432479" cy="6858000"/>
          </a:xfrm>
          <a:prstGeom prst="rect">
            <a:avLst/>
          </a:prstGeom>
          <a:noFill/>
          <a:ln>
            <a:noFill/>
          </a:ln>
        </p:spPr>
      </p:pic>
      <p:sp>
        <p:nvSpPr>
          <p:cNvPr id="6" name="TextBox 5">
            <a:extLst>
              <a:ext uri="{FF2B5EF4-FFF2-40B4-BE49-F238E27FC236}">
                <a16:creationId xmlns:a16="http://schemas.microsoft.com/office/drawing/2014/main" id="{62B2CA42-2A2B-C5B8-69B7-947D99206FED}"/>
              </a:ext>
            </a:extLst>
          </p:cNvPr>
          <p:cNvSpPr txBox="1"/>
          <p:nvPr/>
        </p:nvSpPr>
        <p:spPr>
          <a:xfrm>
            <a:off x="1018956" y="156454"/>
            <a:ext cx="4810344" cy="1384995"/>
          </a:xfrm>
          <a:prstGeom prst="rect">
            <a:avLst/>
          </a:prstGeom>
          <a:noFill/>
        </p:spPr>
        <p:txBody>
          <a:bodyPr wrap="square" rtlCol="0">
            <a:spAutoFit/>
          </a:bodyPr>
          <a:lstStyle/>
          <a:p>
            <a:r>
              <a:rPr lang="en-US" sz="2800" b="1" dirty="0">
                <a:solidFill>
                  <a:schemeClr val="bg2"/>
                </a:solidFill>
              </a:rPr>
              <a:t>Project R-1A:</a:t>
            </a:r>
            <a:br>
              <a:rPr lang="en-US" sz="2800" b="1" dirty="0">
                <a:solidFill>
                  <a:schemeClr val="bg2"/>
                </a:solidFill>
              </a:rPr>
            </a:br>
            <a:r>
              <a:rPr lang="en-US" sz="2800" b="1" dirty="0">
                <a:solidFill>
                  <a:schemeClr val="bg2"/>
                </a:solidFill>
              </a:rPr>
              <a:t>OR 126 and SW Powell Butte Highway</a:t>
            </a:r>
            <a:endParaRPr lang="en-US" sz="2800" dirty="0">
              <a:solidFill>
                <a:schemeClr val="bg2"/>
              </a:solidFill>
            </a:endParaRPr>
          </a:p>
        </p:txBody>
      </p:sp>
      <p:sp>
        <p:nvSpPr>
          <p:cNvPr id="3" name="Content Placeholder 2">
            <a:extLst>
              <a:ext uri="{FF2B5EF4-FFF2-40B4-BE49-F238E27FC236}">
                <a16:creationId xmlns:a16="http://schemas.microsoft.com/office/drawing/2014/main" id="{57333B38-62A2-DE54-4579-ACAA007317E1}"/>
              </a:ext>
            </a:extLst>
          </p:cNvPr>
          <p:cNvSpPr txBox="1">
            <a:spLocks/>
          </p:cNvSpPr>
          <p:nvPr/>
        </p:nvSpPr>
        <p:spPr>
          <a:xfrm>
            <a:off x="911488" y="2938039"/>
            <a:ext cx="4400242" cy="3763507"/>
          </a:xfrm>
          <a:prstGeom prst="rect">
            <a:avLst/>
          </a:prstGeom>
          <a:solidFill>
            <a:schemeClr val="bg2">
              <a:lumMod val="85000"/>
            </a:schemeClr>
          </a:solidFill>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2000" b="1" dirty="0"/>
              <a:t>Solution: Single-lane roundabout</a:t>
            </a:r>
            <a:endParaRPr lang="en-US" sz="2000" dirty="0"/>
          </a:p>
          <a:p>
            <a:pPr lvl="1"/>
            <a:r>
              <a:rPr lang="en-US" sz="1800" dirty="0"/>
              <a:t>Maintains turning movements </a:t>
            </a:r>
          </a:p>
          <a:p>
            <a:pPr lvl="1"/>
            <a:r>
              <a:rPr lang="en-US" sz="1800" dirty="0"/>
              <a:t>Reduces turning conflicts.</a:t>
            </a:r>
          </a:p>
          <a:p>
            <a:pPr lvl="1"/>
            <a:r>
              <a:rPr lang="en-US" sz="1800" dirty="0"/>
              <a:t>Reduces traffic delays in the near term.</a:t>
            </a:r>
          </a:p>
          <a:p>
            <a:pPr lvl="1"/>
            <a:r>
              <a:rPr lang="en-US" sz="1800" dirty="0"/>
              <a:t>Provides easier navigation of intersection.</a:t>
            </a:r>
          </a:p>
          <a:p>
            <a:pPr lvl="1"/>
            <a:r>
              <a:rPr lang="en-US" sz="1800" dirty="0"/>
              <a:t>Expected to cost less than dual lane roundabout.</a:t>
            </a:r>
          </a:p>
          <a:p>
            <a:pPr lvl="1"/>
            <a:r>
              <a:rPr lang="en-US" sz="1800" dirty="0"/>
              <a:t>Cost: $3,400,000</a:t>
            </a:r>
            <a:endParaRPr lang="en-US" sz="2000" dirty="0"/>
          </a:p>
        </p:txBody>
      </p:sp>
    </p:spTree>
    <p:extLst>
      <p:ext uri="{BB962C8B-B14F-4D97-AF65-F5344CB8AC3E}">
        <p14:creationId xmlns:p14="http://schemas.microsoft.com/office/powerpoint/2010/main" val="2663668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877C97-4384-DEC9-9333-50DD4C3B703F}"/>
              </a:ext>
            </a:extLst>
          </p:cNvPr>
          <p:cNvSpPr>
            <a:spLocks noGrp="1"/>
          </p:cNvSpPr>
          <p:nvPr>
            <p:ph type="title"/>
          </p:nvPr>
        </p:nvSpPr>
        <p:spPr/>
        <p:txBody>
          <a:bodyPr/>
          <a:lstStyle/>
          <a:p>
            <a:r>
              <a:rPr lang="en-US" dirty="0"/>
              <a:t>Roundabouts – how do they improve safety and congestion? </a:t>
            </a:r>
          </a:p>
        </p:txBody>
      </p:sp>
      <p:sp>
        <p:nvSpPr>
          <p:cNvPr id="7" name="Content Placeholder 6">
            <a:extLst>
              <a:ext uri="{FF2B5EF4-FFF2-40B4-BE49-F238E27FC236}">
                <a16:creationId xmlns:a16="http://schemas.microsoft.com/office/drawing/2014/main" id="{80768EDE-9DA3-F10D-19F5-1A15095BBC72}"/>
              </a:ext>
            </a:extLst>
          </p:cNvPr>
          <p:cNvSpPr>
            <a:spLocks noGrp="1"/>
          </p:cNvSpPr>
          <p:nvPr>
            <p:ph idx="1"/>
          </p:nvPr>
        </p:nvSpPr>
        <p:spPr>
          <a:xfrm>
            <a:off x="581193" y="2180496"/>
            <a:ext cx="5417272" cy="3678303"/>
          </a:xfrm>
        </p:spPr>
        <p:txBody>
          <a:bodyPr>
            <a:normAutofit fontScale="92500"/>
          </a:bodyPr>
          <a:lstStyle/>
          <a:p>
            <a:r>
              <a:rPr lang="en-US" dirty="0"/>
              <a:t>Designed to slow entering traffic (20MPH or less)</a:t>
            </a:r>
          </a:p>
          <a:p>
            <a:r>
              <a:rPr lang="en-US" dirty="0"/>
              <a:t>Reduce congestion by allowing better vehicle throughput</a:t>
            </a:r>
          </a:p>
          <a:p>
            <a:pPr lvl="1"/>
            <a:r>
              <a:rPr lang="en-US" dirty="0"/>
              <a:t>Often better than signals</a:t>
            </a:r>
          </a:p>
          <a:p>
            <a:r>
              <a:rPr lang="en-US" dirty="0"/>
              <a:t>Reduce conflict points = improved safety</a:t>
            </a:r>
          </a:p>
          <a:p>
            <a:r>
              <a:rPr lang="en-US" dirty="0"/>
              <a:t>Lower operations/maintenance cost</a:t>
            </a:r>
          </a:p>
          <a:p>
            <a:r>
              <a:rPr lang="en-US" dirty="0"/>
              <a:t>Designed for large vehicles/trucks/trailers </a:t>
            </a:r>
          </a:p>
          <a:p>
            <a:endParaRPr lang="en-US" dirty="0"/>
          </a:p>
        </p:txBody>
      </p:sp>
      <p:sp>
        <p:nvSpPr>
          <p:cNvPr id="2" name="Footer Placeholder 1">
            <a:extLst>
              <a:ext uri="{FF2B5EF4-FFF2-40B4-BE49-F238E27FC236}">
                <a16:creationId xmlns:a16="http://schemas.microsoft.com/office/drawing/2014/main" id="{A0E6FD8F-2552-CC3E-07C3-A9DEFA87F1B3}"/>
              </a:ext>
            </a:extLst>
          </p:cNvPr>
          <p:cNvSpPr>
            <a:spLocks noGrp="1"/>
          </p:cNvSpPr>
          <p:nvPr>
            <p:ph type="ftr" sz="quarter" idx="11"/>
          </p:nvPr>
        </p:nvSpPr>
        <p:spPr/>
        <p:txBody>
          <a:bodyPr/>
          <a:lstStyle/>
          <a:p>
            <a:r>
              <a:rPr lang="en-US" dirty="0"/>
              <a:t>Planning Commission Work Session</a:t>
            </a:r>
          </a:p>
        </p:txBody>
      </p:sp>
      <p:pic>
        <p:nvPicPr>
          <p:cNvPr id="5" name="Picture 4">
            <a:extLst>
              <a:ext uri="{FF2B5EF4-FFF2-40B4-BE49-F238E27FC236}">
                <a16:creationId xmlns:a16="http://schemas.microsoft.com/office/drawing/2014/main" id="{CE19E34A-A7C6-FDD4-7FF6-79AD283BC72E}"/>
              </a:ext>
            </a:extLst>
          </p:cNvPr>
          <p:cNvPicPr>
            <a:picLocks noChangeAspect="1"/>
          </p:cNvPicPr>
          <p:nvPr/>
        </p:nvPicPr>
        <p:blipFill>
          <a:blip r:embed="rId2"/>
          <a:stretch>
            <a:fillRect/>
          </a:stretch>
        </p:blipFill>
        <p:spPr>
          <a:xfrm>
            <a:off x="6364824" y="2265369"/>
            <a:ext cx="5160657" cy="3137029"/>
          </a:xfrm>
          <a:prstGeom prst="rect">
            <a:avLst/>
          </a:prstGeom>
        </p:spPr>
      </p:pic>
    </p:spTree>
    <p:extLst>
      <p:ext uri="{BB962C8B-B14F-4D97-AF65-F5344CB8AC3E}">
        <p14:creationId xmlns:p14="http://schemas.microsoft.com/office/powerpoint/2010/main" val="1131757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7A449-87BF-06E5-9117-61014B9E4460}"/>
              </a:ext>
            </a:extLst>
          </p:cNvPr>
          <p:cNvSpPr>
            <a:spLocks noGrp="1"/>
          </p:cNvSpPr>
          <p:nvPr>
            <p:ph type="title"/>
          </p:nvPr>
        </p:nvSpPr>
        <p:spPr/>
        <p:txBody>
          <a:bodyPr/>
          <a:lstStyle/>
          <a:p>
            <a:r>
              <a:rPr lang="en-US" b="1" dirty="0"/>
              <a:t>Project R-2: OR 126 and SW Williams road</a:t>
            </a:r>
          </a:p>
        </p:txBody>
      </p:sp>
      <p:sp>
        <p:nvSpPr>
          <p:cNvPr id="4" name="Content Placeholder 3">
            <a:extLst>
              <a:ext uri="{FF2B5EF4-FFF2-40B4-BE49-F238E27FC236}">
                <a16:creationId xmlns:a16="http://schemas.microsoft.com/office/drawing/2014/main" id="{C0C46015-BA85-2AB6-9592-7C0373FD2751}"/>
              </a:ext>
            </a:extLst>
          </p:cNvPr>
          <p:cNvSpPr>
            <a:spLocks noGrp="1"/>
          </p:cNvSpPr>
          <p:nvPr>
            <p:ph idx="1"/>
          </p:nvPr>
        </p:nvSpPr>
        <p:spPr>
          <a:xfrm>
            <a:off x="581192" y="2180496"/>
            <a:ext cx="4190833" cy="3678303"/>
          </a:xfrm>
        </p:spPr>
        <p:txBody>
          <a:bodyPr>
            <a:normAutofit fontScale="85000" lnSpcReduction="20000"/>
          </a:bodyPr>
          <a:lstStyle/>
          <a:p>
            <a:pPr marL="0" indent="0">
              <a:buNone/>
            </a:pPr>
            <a:r>
              <a:rPr lang="en-US" b="1" dirty="0"/>
              <a:t>Key issues</a:t>
            </a:r>
          </a:p>
          <a:p>
            <a:r>
              <a:rPr lang="en-US" sz="2000" dirty="0"/>
              <a:t>Intersection is forecast to not meet ODOT’s standard for congestion</a:t>
            </a:r>
          </a:p>
          <a:p>
            <a:r>
              <a:rPr lang="en-US" sz="2000" dirty="0"/>
              <a:t>School, other destinations at this intersection</a:t>
            </a:r>
          </a:p>
          <a:p>
            <a:r>
              <a:rPr lang="en-US" sz="2000" dirty="0"/>
              <a:t>Speeding and safety</a:t>
            </a:r>
          </a:p>
          <a:p>
            <a:pPr marL="0" indent="0">
              <a:buNone/>
            </a:pPr>
            <a:r>
              <a:rPr lang="en-US" b="1" dirty="0"/>
              <a:t>Solution: </a:t>
            </a:r>
            <a:r>
              <a:rPr lang="en-US" b="1" dirty="0">
                <a:solidFill>
                  <a:schemeClr val="tx1"/>
                </a:solidFill>
              </a:rPr>
              <a:t>Single-Lane Roundabout</a:t>
            </a:r>
          </a:p>
          <a:p>
            <a:pPr marL="972900" lvl="1" indent="-342900"/>
            <a:r>
              <a:rPr lang="en-US" dirty="0">
                <a:solidFill>
                  <a:schemeClr val="tx1"/>
                </a:solidFill>
              </a:rPr>
              <a:t>Improves safety performance for all modes</a:t>
            </a:r>
          </a:p>
          <a:p>
            <a:pPr marL="972900" lvl="1" indent="-342900"/>
            <a:r>
              <a:rPr lang="en-US" dirty="0">
                <a:solidFill>
                  <a:schemeClr val="tx1"/>
                </a:solidFill>
              </a:rPr>
              <a:t>Provides traffic calming</a:t>
            </a:r>
          </a:p>
          <a:p>
            <a:pPr marL="972900" lvl="1" indent="-342900"/>
            <a:r>
              <a:rPr lang="en-US" dirty="0">
                <a:solidFill>
                  <a:schemeClr val="tx1"/>
                </a:solidFill>
              </a:rPr>
              <a:t>Cost: $3,400,000</a:t>
            </a:r>
          </a:p>
          <a:p>
            <a:pPr marL="0" indent="0">
              <a:buNone/>
            </a:pPr>
            <a:endParaRPr lang="en-US" sz="2000" dirty="0"/>
          </a:p>
        </p:txBody>
      </p:sp>
      <p:sp>
        <p:nvSpPr>
          <p:cNvPr id="5" name="Content Placeholder 2">
            <a:extLst>
              <a:ext uri="{FF2B5EF4-FFF2-40B4-BE49-F238E27FC236}">
                <a16:creationId xmlns:a16="http://schemas.microsoft.com/office/drawing/2014/main" id="{2591071B-4CB3-7945-476D-1B0D88C3CA01}"/>
              </a:ext>
            </a:extLst>
          </p:cNvPr>
          <p:cNvSpPr txBox="1">
            <a:spLocks/>
          </p:cNvSpPr>
          <p:nvPr/>
        </p:nvSpPr>
        <p:spPr>
          <a:xfrm>
            <a:off x="4367213" y="1890504"/>
            <a:ext cx="3943350" cy="2676534"/>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solidFill>
                <a:schemeClr val="tx1"/>
              </a:solidFill>
            </a:endParaRPr>
          </a:p>
        </p:txBody>
      </p:sp>
      <p:pic>
        <p:nvPicPr>
          <p:cNvPr id="7" name="Picture 6">
            <a:extLst>
              <a:ext uri="{FF2B5EF4-FFF2-40B4-BE49-F238E27FC236}">
                <a16:creationId xmlns:a16="http://schemas.microsoft.com/office/drawing/2014/main" id="{54347646-A9F3-A45D-C97F-1A1104734084}"/>
              </a:ext>
            </a:extLst>
          </p:cNvPr>
          <p:cNvPicPr>
            <a:picLocks noChangeAspect="1"/>
          </p:cNvPicPr>
          <p:nvPr/>
        </p:nvPicPr>
        <p:blipFill>
          <a:blip r:embed="rId3"/>
          <a:stretch>
            <a:fillRect/>
          </a:stretch>
        </p:blipFill>
        <p:spPr>
          <a:xfrm>
            <a:off x="5791199" y="2233041"/>
            <a:ext cx="5305425" cy="4333604"/>
          </a:xfrm>
          <a:prstGeom prst="rect">
            <a:avLst/>
          </a:prstGeom>
        </p:spPr>
      </p:pic>
    </p:spTree>
    <p:extLst>
      <p:ext uri="{BB962C8B-B14F-4D97-AF65-F5344CB8AC3E}">
        <p14:creationId xmlns:p14="http://schemas.microsoft.com/office/powerpoint/2010/main" val="339717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80D5-540F-3929-E392-706BE82CD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4869D-3232-2CD1-1CCF-D46CD12E7F3A}"/>
              </a:ext>
            </a:extLst>
          </p:cNvPr>
          <p:cNvSpPr>
            <a:spLocks noGrp="1"/>
          </p:cNvSpPr>
          <p:nvPr>
            <p:ph type="title"/>
          </p:nvPr>
        </p:nvSpPr>
        <p:spPr/>
        <p:txBody>
          <a:bodyPr/>
          <a:lstStyle/>
          <a:p>
            <a:r>
              <a:rPr lang="en-US" b="1" dirty="0"/>
              <a:t>Project JC-1 and JC-2: Juniper Canyon Access</a:t>
            </a:r>
          </a:p>
        </p:txBody>
      </p:sp>
      <p:sp>
        <p:nvSpPr>
          <p:cNvPr id="3" name="Content Placeholder 2">
            <a:extLst>
              <a:ext uri="{FF2B5EF4-FFF2-40B4-BE49-F238E27FC236}">
                <a16:creationId xmlns:a16="http://schemas.microsoft.com/office/drawing/2014/main" id="{20ADCEA0-3307-BD5F-0993-3DAF1829E0C2}"/>
              </a:ext>
            </a:extLst>
          </p:cNvPr>
          <p:cNvSpPr>
            <a:spLocks noGrp="1"/>
          </p:cNvSpPr>
          <p:nvPr>
            <p:ph idx="1"/>
          </p:nvPr>
        </p:nvSpPr>
        <p:spPr>
          <a:xfrm>
            <a:off x="581192" y="2180496"/>
            <a:ext cx="5231085" cy="3678303"/>
          </a:xfrm>
        </p:spPr>
        <p:txBody>
          <a:bodyPr>
            <a:normAutofit fontScale="92500" lnSpcReduction="10000"/>
          </a:bodyPr>
          <a:lstStyle/>
          <a:p>
            <a:pPr marL="0" indent="0">
              <a:buNone/>
            </a:pPr>
            <a:r>
              <a:rPr lang="en-US" b="1" dirty="0"/>
              <a:t>Key Issues:</a:t>
            </a:r>
          </a:p>
          <a:p>
            <a:r>
              <a:rPr lang="en-US" dirty="0"/>
              <a:t>Juniper Canyon community is growing; in recent years, ~50 new housing units / year</a:t>
            </a:r>
          </a:p>
          <a:p>
            <a:r>
              <a:rPr lang="en-US" dirty="0"/>
              <a:t>One main access road – limits:</a:t>
            </a:r>
          </a:p>
          <a:p>
            <a:pPr lvl="1"/>
            <a:r>
              <a:rPr lang="en-US" dirty="0"/>
              <a:t>Options if route is closed</a:t>
            </a:r>
          </a:p>
          <a:p>
            <a:pPr lvl="1"/>
            <a:r>
              <a:rPr lang="en-US" dirty="0"/>
              <a:t>Emergency response</a:t>
            </a:r>
          </a:p>
          <a:p>
            <a:pPr lvl="1"/>
            <a:r>
              <a:rPr lang="en-US" dirty="0"/>
              <a:t>Evacuation routes</a:t>
            </a:r>
          </a:p>
          <a:p>
            <a:r>
              <a:rPr lang="en-US" dirty="0"/>
              <a:t>Increased congestion through Prineville </a:t>
            </a:r>
          </a:p>
          <a:p>
            <a:pPr lvl="1"/>
            <a:endParaRPr lang="en-US" dirty="0"/>
          </a:p>
        </p:txBody>
      </p:sp>
      <p:pic>
        <p:nvPicPr>
          <p:cNvPr id="5" name="Picture 4">
            <a:extLst>
              <a:ext uri="{FF2B5EF4-FFF2-40B4-BE49-F238E27FC236}">
                <a16:creationId xmlns:a16="http://schemas.microsoft.com/office/drawing/2014/main" id="{21450891-6945-40FF-4563-3AD9A961D8E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812277" y="1824990"/>
            <a:ext cx="5947410" cy="5033010"/>
          </a:xfrm>
          <a:prstGeom prst="rect">
            <a:avLst/>
          </a:prstGeom>
          <a:noFill/>
          <a:ln>
            <a:noFill/>
          </a:ln>
        </p:spPr>
      </p:pic>
    </p:spTree>
    <p:extLst>
      <p:ext uri="{BB962C8B-B14F-4D97-AF65-F5344CB8AC3E}">
        <p14:creationId xmlns:p14="http://schemas.microsoft.com/office/powerpoint/2010/main" val="2630249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FA551-7F40-D424-934F-989D8A76D387}"/>
              </a:ext>
            </a:extLst>
          </p:cNvPr>
          <p:cNvSpPr>
            <a:spLocks noGrp="1"/>
          </p:cNvSpPr>
          <p:nvPr>
            <p:ph type="ftr" sz="quarter" idx="11"/>
          </p:nvPr>
        </p:nvSpPr>
        <p:spPr/>
        <p:txBody>
          <a:bodyPr/>
          <a:lstStyle/>
          <a:p>
            <a:r>
              <a:rPr lang="en-US" dirty="0"/>
              <a:t>Planning Commission Work Session</a:t>
            </a:r>
          </a:p>
        </p:txBody>
      </p:sp>
      <p:pic>
        <p:nvPicPr>
          <p:cNvPr id="7" name="Picture 6">
            <a:extLst>
              <a:ext uri="{FF2B5EF4-FFF2-40B4-BE49-F238E27FC236}">
                <a16:creationId xmlns:a16="http://schemas.microsoft.com/office/drawing/2014/main" id="{C38D4F9E-A81E-1608-1582-6565789346A6}"/>
              </a:ext>
            </a:extLst>
          </p:cNvPr>
          <p:cNvPicPr>
            <a:picLocks noChangeAspect="1"/>
          </p:cNvPicPr>
          <p:nvPr/>
        </p:nvPicPr>
        <p:blipFill>
          <a:blip r:embed="rId2"/>
          <a:srcRect r="1865"/>
          <a:stretch>
            <a:fillRect/>
          </a:stretch>
        </p:blipFill>
        <p:spPr>
          <a:xfrm>
            <a:off x="4723549" y="40394"/>
            <a:ext cx="7377011" cy="6771886"/>
          </a:xfrm>
          <a:prstGeom prst="rect">
            <a:avLst/>
          </a:prstGeom>
        </p:spPr>
      </p:pic>
      <p:sp>
        <p:nvSpPr>
          <p:cNvPr id="8" name="Content Placeholder 2">
            <a:extLst>
              <a:ext uri="{FF2B5EF4-FFF2-40B4-BE49-F238E27FC236}">
                <a16:creationId xmlns:a16="http://schemas.microsoft.com/office/drawing/2014/main" id="{B270D68C-A082-E1D3-CA4C-C4B161951D45}"/>
              </a:ext>
            </a:extLst>
          </p:cNvPr>
          <p:cNvSpPr txBox="1">
            <a:spLocks/>
          </p:cNvSpPr>
          <p:nvPr/>
        </p:nvSpPr>
        <p:spPr>
          <a:xfrm>
            <a:off x="581192" y="1302672"/>
            <a:ext cx="3716488" cy="4194189"/>
          </a:xfrm>
          <a:prstGeom prst="rect">
            <a:avLst/>
          </a:prstGeom>
        </p:spPr>
        <p:txBody>
          <a:bodyP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400" b="1" dirty="0"/>
              <a:t>Cost Estimates</a:t>
            </a:r>
          </a:p>
          <a:p>
            <a:r>
              <a:rPr lang="en-US" sz="2400" dirty="0"/>
              <a:t>Cost estimates are “planning-level,” based on limited information and assumptions</a:t>
            </a:r>
          </a:p>
          <a:p>
            <a:r>
              <a:rPr lang="en-US" sz="2400" dirty="0"/>
              <a:t>Greater design detail = greater cost certainty</a:t>
            </a:r>
          </a:p>
          <a:p>
            <a:r>
              <a:rPr lang="en-US" sz="2400" dirty="0"/>
              <a:t>These estimates have substantial contingency and -30%/+50% range to account for uncertainty</a:t>
            </a:r>
          </a:p>
          <a:p>
            <a:endParaRPr lang="en-US" sz="2400" dirty="0"/>
          </a:p>
          <a:p>
            <a:pPr lvl="1"/>
            <a:endParaRPr lang="en-US" sz="2000" dirty="0"/>
          </a:p>
        </p:txBody>
      </p:sp>
    </p:spTree>
    <p:extLst>
      <p:ext uri="{BB962C8B-B14F-4D97-AF65-F5344CB8AC3E}">
        <p14:creationId xmlns:p14="http://schemas.microsoft.com/office/powerpoint/2010/main" val="1321714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Project JC-1: Juniper Canyon Access</a:t>
            </a:r>
          </a:p>
        </p:txBody>
      </p:sp>
      <p:sp>
        <p:nvSpPr>
          <p:cNvPr id="5" name="Content Placeholder 2">
            <a:extLst>
              <a:ext uri="{FF2B5EF4-FFF2-40B4-BE49-F238E27FC236}">
                <a16:creationId xmlns:a16="http://schemas.microsoft.com/office/drawing/2014/main" id="{1E55AF58-048C-2589-4D1E-9BBF9B86122E}"/>
              </a:ext>
            </a:extLst>
          </p:cNvPr>
          <p:cNvSpPr txBox="1">
            <a:spLocks/>
          </p:cNvSpPr>
          <p:nvPr/>
        </p:nvSpPr>
        <p:spPr>
          <a:xfrm>
            <a:off x="6094911" y="2180496"/>
            <a:ext cx="5092021"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p>
        </p:txBody>
      </p:sp>
      <p:sp>
        <p:nvSpPr>
          <p:cNvPr id="7" name="Content Placeholder 6">
            <a:extLst>
              <a:ext uri="{FF2B5EF4-FFF2-40B4-BE49-F238E27FC236}">
                <a16:creationId xmlns:a16="http://schemas.microsoft.com/office/drawing/2014/main" id="{2A1279F7-3460-6C10-7063-DB6A94F5FB12}"/>
              </a:ext>
            </a:extLst>
          </p:cNvPr>
          <p:cNvSpPr>
            <a:spLocks noGrp="1"/>
          </p:cNvSpPr>
          <p:nvPr>
            <p:ph idx="1"/>
          </p:nvPr>
        </p:nvSpPr>
        <p:spPr>
          <a:xfrm>
            <a:off x="581192" y="2180496"/>
            <a:ext cx="4236993" cy="3678303"/>
          </a:xfrm>
        </p:spPr>
        <p:txBody>
          <a:bodyPr>
            <a:normAutofit/>
          </a:bodyPr>
          <a:lstStyle/>
          <a:p>
            <a:pPr marL="0" indent="0">
              <a:buNone/>
            </a:pPr>
            <a:r>
              <a:rPr lang="en-US" b="1" dirty="0"/>
              <a:t>Solution: W01</a:t>
            </a:r>
            <a:endParaRPr lang="en-US" dirty="0"/>
          </a:p>
          <a:p>
            <a:pPr lvl="1"/>
            <a:r>
              <a:rPr lang="en-US" dirty="0"/>
              <a:t>Previously vetted alternative</a:t>
            </a:r>
          </a:p>
          <a:p>
            <a:pPr lvl="1"/>
            <a:r>
              <a:rPr lang="en-US" dirty="0"/>
              <a:t>Helps relieve congestion along SE Juniper Canyon Road.</a:t>
            </a:r>
          </a:p>
          <a:p>
            <a:pPr lvl="1"/>
            <a:r>
              <a:rPr lang="en-US" dirty="0"/>
              <a:t>Provides additional travel options for emergency response.</a:t>
            </a:r>
          </a:p>
          <a:p>
            <a:pPr lvl="1"/>
            <a:r>
              <a:rPr lang="en-US" dirty="0"/>
              <a:t>Cost: $6,090,000 to $13,050,000</a:t>
            </a:r>
          </a:p>
          <a:p>
            <a:endParaRPr lang="en-US" dirty="0"/>
          </a:p>
        </p:txBody>
      </p:sp>
      <p:pic>
        <p:nvPicPr>
          <p:cNvPr id="3" name="Picture 2" descr="A diagram of a road with cars&#10;&#10;AI-generated content may be incorrect.">
            <a:extLst>
              <a:ext uri="{FF2B5EF4-FFF2-40B4-BE49-F238E27FC236}">
                <a16:creationId xmlns:a16="http://schemas.microsoft.com/office/drawing/2014/main" id="{800BD6D0-F3A7-7545-4561-65736C8C987A}"/>
              </a:ext>
            </a:extLst>
          </p:cNvPr>
          <p:cNvPicPr>
            <a:picLocks noChangeAspect="1"/>
          </p:cNvPicPr>
          <p:nvPr/>
        </p:nvPicPr>
        <p:blipFill>
          <a:blip r:embed="rId2"/>
          <a:srcRect l="13729" r="15473"/>
          <a:stretch>
            <a:fillRect/>
          </a:stretch>
        </p:blipFill>
        <p:spPr>
          <a:xfrm>
            <a:off x="6222074" y="4929978"/>
            <a:ext cx="4622450" cy="1904335"/>
          </a:xfrm>
          <a:prstGeom prst="rect">
            <a:avLst/>
          </a:prstGeom>
        </p:spPr>
      </p:pic>
      <p:pic>
        <p:nvPicPr>
          <p:cNvPr id="6" name="Picture 5" descr="A map of a city&#10;&#10;AI-generated content may be incorrect.">
            <a:extLst>
              <a:ext uri="{FF2B5EF4-FFF2-40B4-BE49-F238E27FC236}">
                <a16:creationId xmlns:a16="http://schemas.microsoft.com/office/drawing/2014/main" id="{14967C8B-CB59-1CFD-3D64-FE9552393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15" r="7624" b="10663"/>
          <a:stretch>
            <a:fillRect/>
          </a:stretch>
        </p:blipFill>
        <p:spPr bwMode="auto">
          <a:xfrm>
            <a:off x="6841165" y="1862137"/>
            <a:ext cx="3124200" cy="3133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7666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DB64-50CE-B75D-9B7A-899FB8042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21801-7409-DE9E-66EF-A5F81063CDFC}"/>
              </a:ext>
            </a:extLst>
          </p:cNvPr>
          <p:cNvSpPr>
            <a:spLocks noGrp="1"/>
          </p:cNvSpPr>
          <p:nvPr>
            <p:ph type="title"/>
          </p:nvPr>
        </p:nvSpPr>
        <p:spPr/>
        <p:txBody>
          <a:bodyPr/>
          <a:lstStyle/>
          <a:p>
            <a:r>
              <a:rPr lang="en-US" b="1" dirty="0"/>
              <a:t>Project JC-2: Juniper Canyon Access</a:t>
            </a:r>
          </a:p>
        </p:txBody>
      </p:sp>
      <p:sp>
        <p:nvSpPr>
          <p:cNvPr id="5" name="Content Placeholder 2">
            <a:extLst>
              <a:ext uri="{FF2B5EF4-FFF2-40B4-BE49-F238E27FC236}">
                <a16:creationId xmlns:a16="http://schemas.microsoft.com/office/drawing/2014/main" id="{7F3C268A-D7F5-147D-8974-86ED06AA4567}"/>
              </a:ext>
            </a:extLst>
          </p:cNvPr>
          <p:cNvSpPr txBox="1">
            <a:spLocks/>
          </p:cNvSpPr>
          <p:nvPr/>
        </p:nvSpPr>
        <p:spPr>
          <a:xfrm>
            <a:off x="6094911" y="2180496"/>
            <a:ext cx="5092021"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p>
        </p:txBody>
      </p:sp>
      <p:sp>
        <p:nvSpPr>
          <p:cNvPr id="7" name="Content Placeholder 6">
            <a:extLst>
              <a:ext uri="{FF2B5EF4-FFF2-40B4-BE49-F238E27FC236}">
                <a16:creationId xmlns:a16="http://schemas.microsoft.com/office/drawing/2014/main" id="{E3785CD2-B1F6-2430-4D79-B55B20CFF6DF}"/>
              </a:ext>
            </a:extLst>
          </p:cNvPr>
          <p:cNvSpPr>
            <a:spLocks noGrp="1"/>
          </p:cNvSpPr>
          <p:nvPr>
            <p:ph idx="1"/>
          </p:nvPr>
        </p:nvSpPr>
        <p:spPr>
          <a:xfrm>
            <a:off x="581192" y="2180496"/>
            <a:ext cx="4236993" cy="3678303"/>
          </a:xfrm>
        </p:spPr>
        <p:txBody>
          <a:bodyPr>
            <a:normAutofit/>
          </a:bodyPr>
          <a:lstStyle/>
          <a:p>
            <a:pPr marL="0" indent="0">
              <a:buNone/>
            </a:pPr>
            <a:r>
              <a:rPr lang="en-US" b="1" dirty="0"/>
              <a:t>Solution: E10 </a:t>
            </a:r>
            <a:endParaRPr lang="en-US" dirty="0"/>
          </a:p>
          <a:p>
            <a:pPr lvl="1"/>
            <a:r>
              <a:rPr lang="en-US" dirty="0">
                <a:solidFill>
                  <a:schemeClr val="tx1"/>
                </a:solidFill>
              </a:rPr>
              <a:t>Gravel roadway – provide emergency evacuation route</a:t>
            </a:r>
          </a:p>
          <a:p>
            <a:pPr lvl="1"/>
            <a:r>
              <a:rPr lang="en-US" dirty="0">
                <a:solidFill>
                  <a:schemeClr val="tx1"/>
                </a:solidFill>
              </a:rPr>
              <a:t> Located primarily on BLM land</a:t>
            </a:r>
          </a:p>
          <a:p>
            <a:pPr lvl="1"/>
            <a:r>
              <a:rPr lang="en-US" dirty="0">
                <a:solidFill>
                  <a:schemeClr val="tx1"/>
                </a:solidFill>
              </a:rPr>
              <a:t>Cost: $24M to $52M</a:t>
            </a:r>
          </a:p>
          <a:p>
            <a:endParaRPr lang="en-US" dirty="0"/>
          </a:p>
        </p:txBody>
      </p:sp>
      <p:pic>
        <p:nvPicPr>
          <p:cNvPr id="3" name="Picture 2">
            <a:extLst>
              <a:ext uri="{FF2B5EF4-FFF2-40B4-BE49-F238E27FC236}">
                <a16:creationId xmlns:a16="http://schemas.microsoft.com/office/drawing/2014/main" id="{8552E5BE-113D-2A7B-39A2-CC70E978AE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818185" y="2567187"/>
            <a:ext cx="6908286" cy="2387585"/>
          </a:xfrm>
          <a:prstGeom prst="rect">
            <a:avLst/>
          </a:prstGeom>
          <a:noFill/>
          <a:ln>
            <a:noFill/>
          </a:ln>
        </p:spPr>
      </p:pic>
    </p:spTree>
    <p:extLst>
      <p:ext uri="{BB962C8B-B14F-4D97-AF65-F5344CB8AC3E}">
        <p14:creationId xmlns:p14="http://schemas.microsoft.com/office/powerpoint/2010/main" val="122598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896C-E844-7F3A-2170-727DF59CAA98}"/>
              </a:ext>
            </a:extLst>
          </p:cNvPr>
          <p:cNvSpPr>
            <a:spLocks noGrp="1"/>
          </p:cNvSpPr>
          <p:nvPr>
            <p:ph type="title"/>
          </p:nvPr>
        </p:nvSpPr>
        <p:spPr/>
        <p:txBody>
          <a:bodyPr/>
          <a:lstStyle/>
          <a:p>
            <a:r>
              <a:rPr lang="en-US" dirty="0"/>
              <a:t>Project JC-3: Juniper canyon Road</a:t>
            </a:r>
            <a:br>
              <a:rPr lang="en-US" dirty="0"/>
            </a:br>
            <a:r>
              <a:rPr lang="en-US" dirty="0"/>
              <a:t> widening</a:t>
            </a:r>
          </a:p>
        </p:txBody>
      </p:sp>
      <p:sp>
        <p:nvSpPr>
          <p:cNvPr id="4" name="Footer Placeholder 3">
            <a:extLst>
              <a:ext uri="{FF2B5EF4-FFF2-40B4-BE49-F238E27FC236}">
                <a16:creationId xmlns:a16="http://schemas.microsoft.com/office/drawing/2014/main" id="{4E6031C8-DD3D-8778-FE2A-B9B5705FE9EA}"/>
              </a:ext>
            </a:extLst>
          </p:cNvPr>
          <p:cNvSpPr>
            <a:spLocks noGrp="1"/>
          </p:cNvSpPr>
          <p:nvPr>
            <p:ph type="ftr" sz="quarter" idx="11"/>
          </p:nvPr>
        </p:nvSpPr>
        <p:spPr/>
        <p:txBody>
          <a:bodyPr/>
          <a:lstStyle/>
          <a:p>
            <a:r>
              <a:rPr lang="en-US"/>
              <a:t>Planning Commission Work Session</a:t>
            </a:r>
            <a:endParaRPr lang="en-US" dirty="0"/>
          </a:p>
        </p:txBody>
      </p:sp>
      <p:pic>
        <p:nvPicPr>
          <p:cNvPr id="5" name="Picture 4" descr="A diagram of a road sign&#10;&#10;AI-generated content may be incorrect.">
            <a:extLst>
              <a:ext uri="{FF2B5EF4-FFF2-40B4-BE49-F238E27FC236}">
                <a16:creationId xmlns:a16="http://schemas.microsoft.com/office/drawing/2014/main" id="{1C444D9C-F819-3A9D-9985-FD3DE0C78C3D}"/>
              </a:ext>
            </a:extLst>
          </p:cNvPr>
          <p:cNvPicPr>
            <a:picLocks noChangeAspect="1"/>
          </p:cNvPicPr>
          <p:nvPr/>
        </p:nvPicPr>
        <p:blipFill rotWithShape="1">
          <a:blip r:embed="rId2"/>
          <a:srcRect l="7391" r="8295"/>
          <a:stretch>
            <a:fillRect/>
          </a:stretch>
        </p:blipFill>
        <p:spPr bwMode="auto">
          <a:xfrm>
            <a:off x="500272" y="2495761"/>
            <a:ext cx="6917210" cy="267624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4F9788B-7E07-FD73-DE3F-602E01FAB369}"/>
              </a:ext>
            </a:extLst>
          </p:cNvPr>
          <p:cNvPicPr>
            <a:picLocks noChangeAspect="1"/>
          </p:cNvPicPr>
          <p:nvPr/>
        </p:nvPicPr>
        <p:blipFill>
          <a:blip r:embed="rId3"/>
          <a:stretch>
            <a:fillRect/>
          </a:stretch>
        </p:blipFill>
        <p:spPr>
          <a:xfrm>
            <a:off x="7632059" y="-9111"/>
            <a:ext cx="4293881" cy="6858000"/>
          </a:xfrm>
          <a:prstGeom prst="rect">
            <a:avLst/>
          </a:prstGeom>
        </p:spPr>
      </p:pic>
      <p:sp>
        <p:nvSpPr>
          <p:cNvPr id="8" name="Rectangle 7">
            <a:extLst>
              <a:ext uri="{FF2B5EF4-FFF2-40B4-BE49-F238E27FC236}">
                <a16:creationId xmlns:a16="http://schemas.microsoft.com/office/drawing/2014/main" id="{677BF701-2F78-999A-F431-6B0A0DA108B5}"/>
              </a:ext>
            </a:extLst>
          </p:cNvPr>
          <p:cNvSpPr/>
          <p:nvPr/>
        </p:nvSpPr>
        <p:spPr>
          <a:xfrm>
            <a:off x="9895108" y="982133"/>
            <a:ext cx="499533" cy="1016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8D6A3F-CB0A-5C31-E6D9-D95001D98C6C}"/>
              </a:ext>
            </a:extLst>
          </p:cNvPr>
          <p:cNvSpPr/>
          <p:nvPr/>
        </p:nvSpPr>
        <p:spPr>
          <a:xfrm>
            <a:off x="9529232" y="6266136"/>
            <a:ext cx="499533" cy="1016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76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2B29-5BD3-964D-B19F-73AE315E17CC}"/>
            </a:ext>
          </a:extLst>
        </p:cNvPr>
        <p:cNvGrpSpPr/>
        <p:nvPr/>
      </p:nvGrpSpPr>
      <p:grpSpPr>
        <a:xfrm>
          <a:off x="0" y="0"/>
          <a:ext cx="0" cy="0"/>
          <a:chOff x="0" y="0"/>
          <a:chExt cx="0" cy="0"/>
        </a:xfrm>
      </p:grpSpPr>
      <p:pic>
        <p:nvPicPr>
          <p:cNvPr id="2" name="Picture 1" descr="Aerial view of a highway&#10;&#10;Description automatically generated">
            <a:extLst>
              <a:ext uri="{FF2B5EF4-FFF2-40B4-BE49-F238E27FC236}">
                <a16:creationId xmlns:a16="http://schemas.microsoft.com/office/drawing/2014/main" id="{F5B75182-1292-5EFD-1028-074A5E76D9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195" y="0"/>
            <a:ext cx="11107610" cy="6858000"/>
          </a:xfrm>
          <a:prstGeom prst="rect">
            <a:avLst/>
          </a:prstGeom>
          <a:noFill/>
          <a:ln>
            <a:noFill/>
          </a:ln>
        </p:spPr>
      </p:pic>
      <p:sp>
        <p:nvSpPr>
          <p:cNvPr id="9" name="Content Placeholder 2">
            <a:extLst>
              <a:ext uri="{FF2B5EF4-FFF2-40B4-BE49-F238E27FC236}">
                <a16:creationId xmlns:a16="http://schemas.microsoft.com/office/drawing/2014/main" id="{9557B535-DFB1-CC37-97CD-19B6848B061F}"/>
              </a:ext>
            </a:extLst>
          </p:cNvPr>
          <p:cNvSpPr txBox="1">
            <a:spLocks/>
          </p:cNvSpPr>
          <p:nvPr/>
        </p:nvSpPr>
        <p:spPr>
          <a:xfrm>
            <a:off x="7781925" y="0"/>
            <a:ext cx="3867880" cy="3362325"/>
          </a:xfrm>
          <a:prstGeom prst="rect">
            <a:avLst/>
          </a:prstGeom>
          <a:solidFill>
            <a:schemeClr val="bg2">
              <a:lumMod val="85000"/>
            </a:schemeClr>
          </a:solidFill>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2000" b="1" dirty="0"/>
              <a:t>Key issues:</a:t>
            </a:r>
          </a:p>
          <a:p>
            <a:pPr marL="342900" indent="-342900">
              <a:buFont typeface="Arial" panose="020B0604020202020204" pitchFamily="34" charset="0"/>
              <a:buChar char="•"/>
            </a:pPr>
            <a:r>
              <a:rPr lang="en-US" sz="2000" dirty="0"/>
              <a:t>Current configuration is skewed, limited sight distance</a:t>
            </a:r>
          </a:p>
          <a:p>
            <a:pPr marL="342900" indent="-342900">
              <a:buFont typeface="Arial" panose="020B0604020202020204" pitchFamily="34" charset="0"/>
              <a:buChar char="•"/>
            </a:pPr>
            <a:r>
              <a:rPr lang="en-US" sz="2000" dirty="0"/>
              <a:t>Difficult turning movements from SE Juniper Canyon Road</a:t>
            </a:r>
          </a:p>
          <a:p>
            <a:pPr marL="342900" indent="-342900">
              <a:buFont typeface="Arial" panose="020B0604020202020204" pitchFamily="34" charset="0"/>
              <a:buChar char="•"/>
            </a:pPr>
            <a:r>
              <a:rPr lang="en-US" sz="2000" dirty="0"/>
              <a:t>Intersection is forecast to not meet ODOT’s standard for congestion</a:t>
            </a:r>
          </a:p>
        </p:txBody>
      </p:sp>
      <p:sp>
        <p:nvSpPr>
          <p:cNvPr id="6" name="TextBox 5">
            <a:extLst>
              <a:ext uri="{FF2B5EF4-FFF2-40B4-BE49-F238E27FC236}">
                <a16:creationId xmlns:a16="http://schemas.microsoft.com/office/drawing/2014/main" id="{27FF0FB1-D260-5BBB-107B-2C686DE59F60}"/>
              </a:ext>
            </a:extLst>
          </p:cNvPr>
          <p:cNvSpPr txBox="1"/>
          <p:nvPr/>
        </p:nvSpPr>
        <p:spPr>
          <a:xfrm>
            <a:off x="537846" y="3072348"/>
            <a:ext cx="3512398" cy="3477875"/>
          </a:xfrm>
          <a:prstGeom prst="rect">
            <a:avLst/>
          </a:prstGeom>
          <a:solidFill>
            <a:schemeClr val="bg2">
              <a:lumMod val="85000"/>
            </a:schemeClr>
          </a:solidFill>
        </p:spPr>
        <p:txBody>
          <a:bodyPr wrap="square" lIns="91440" tIns="45720" rIns="91440" bIns="45720" anchor="t">
            <a:spAutoFit/>
          </a:bodyPr>
          <a:lstStyle/>
          <a:p>
            <a:r>
              <a:rPr lang="en-US" sz="2000" b="1" dirty="0"/>
              <a:t>Solution: Realign intersection, acceleration lanes</a:t>
            </a:r>
          </a:p>
          <a:p>
            <a:pPr marL="342900" indent="-342900">
              <a:buFont typeface="Wingdings" panose="05000000000000000000" pitchFamily="2" charset="2"/>
              <a:buChar char="§"/>
            </a:pPr>
            <a:r>
              <a:rPr lang="en-US" sz="2000" dirty="0"/>
              <a:t>Improves intersection safety</a:t>
            </a:r>
          </a:p>
          <a:p>
            <a:pPr marL="342900" indent="-342900">
              <a:buFont typeface="Wingdings" panose="05000000000000000000" pitchFamily="2" charset="2"/>
              <a:buChar char="§"/>
            </a:pPr>
            <a:r>
              <a:rPr lang="en-US" sz="2000" dirty="0"/>
              <a:t>Retains existing movements, would accommodate farm/freight vehicles</a:t>
            </a:r>
          </a:p>
          <a:p>
            <a:pPr marL="342900" indent="-342900">
              <a:buFont typeface="Wingdings" panose="05000000000000000000" pitchFamily="2" charset="2"/>
              <a:buChar char="§"/>
            </a:pPr>
            <a:r>
              <a:rPr lang="en-US" sz="2000" dirty="0"/>
              <a:t>Reduces conflict points</a:t>
            </a:r>
          </a:p>
          <a:p>
            <a:pPr marL="342900" indent="-342900">
              <a:buFont typeface="Wingdings" panose="05000000000000000000" pitchFamily="2" charset="2"/>
              <a:buChar char="§"/>
            </a:pPr>
            <a:r>
              <a:rPr lang="en-US" sz="2000" dirty="0"/>
              <a:t>Reduces traffic congestion </a:t>
            </a:r>
          </a:p>
          <a:p>
            <a:pPr marL="342900" indent="-342900">
              <a:buFont typeface="Wingdings" panose="05000000000000000000" pitchFamily="2" charset="2"/>
              <a:buChar char="§"/>
            </a:pPr>
            <a:r>
              <a:rPr lang="en-US" sz="2000" dirty="0"/>
              <a:t>Cost: $2,100,000</a:t>
            </a:r>
            <a:br>
              <a:rPr lang="en-US" sz="2000" b="1" dirty="0"/>
            </a:br>
            <a:endParaRPr lang="en-US" sz="2000" dirty="0"/>
          </a:p>
        </p:txBody>
      </p:sp>
      <p:sp>
        <p:nvSpPr>
          <p:cNvPr id="7" name="Title 1">
            <a:extLst>
              <a:ext uri="{FF2B5EF4-FFF2-40B4-BE49-F238E27FC236}">
                <a16:creationId xmlns:a16="http://schemas.microsoft.com/office/drawing/2014/main" id="{78843289-D917-F4A2-4204-6D28A6871D85}"/>
              </a:ext>
            </a:extLst>
          </p:cNvPr>
          <p:cNvSpPr txBox="1">
            <a:spLocks/>
          </p:cNvSpPr>
          <p:nvPr/>
        </p:nvSpPr>
        <p:spPr>
          <a:xfrm>
            <a:off x="620189" y="0"/>
            <a:ext cx="6352111"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2"/>
                </a:solidFill>
              </a:rPr>
              <a:t>Project R-4: SE Juniper Canyon Road and OR 380</a:t>
            </a:r>
          </a:p>
        </p:txBody>
      </p:sp>
    </p:spTree>
    <p:extLst>
      <p:ext uri="{BB962C8B-B14F-4D97-AF65-F5344CB8AC3E}">
        <p14:creationId xmlns:p14="http://schemas.microsoft.com/office/powerpoint/2010/main" val="737411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FE6A-B755-AAB3-BC60-F8A01BD2F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9EE61-F8F1-2BC4-D391-C5FC153E4C11}"/>
              </a:ext>
            </a:extLst>
          </p:cNvPr>
          <p:cNvSpPr>
            <a:spLocks noGrp="1"/>
          </p:cNvSpPr>
          <p:nvPr>
            <p:ph type="title"/>
          </p:nvPr>
        </p:nvSpPr>
        <p:spPr/>
        <p:txBody>
          <a:bodyPr/>
          <a:lstStyle/>
          <a:p>
            <a:r>
              <a:rPr lang="en-US" b="1" dirty="0"/>
              <a:t>Project R-3: OR 126 and SW Parrish Lane</a:t>
            </a:r>
          </a:p>
        </p:txBody>
      </p:sp>
      <p:sp>
        <p:nvSpPr>
          <p:cNvPr id="5" name="Content Placeholder 2">
            <a:extLst>
              <a:ext uri="{FF2B5EF4-FFF2-40B4-BE49-F238E27FC236}">
                <a16:creationId xmlns:a16="http://schemas.microsoft.com/office/drawing/2014/main" id="{5D48CA82-77F2-7862-BF49-25C9EE2AB66A}"/>
              </a:ext>
            </a:extLst>
          </p:cNvPr>
          <p:cNvSpPr txBox="1">
            <a:spLocks/>
          </p:cNvSpPr>
          <p:nvPr/>
        </p:nvSpPr>
        <p:spPr>
          <a:xfrm>
            <a:off x="6094911" y="2180496"/>
            <a:ext cx="5092021"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p>
        </p:txBody>
      </p:sp>
      <p:sp>
        <p:nvSpPr>
          <p:cNvPr id="8" name="Content Placeholder 2">
            <a:extLst>
              <a:ext uri="{FF2B5EF4-FFF2-40B4-BE49-F238E27FC236}">
                <a16:creationId xmlns:a16="http://schemas.microsoft.com/office/drawing/2014/main" id="{DB0B686F-FEDE-A6FF-4D40-FD19E35D772B}"/>
              </a:ext>
            </a:extLst>
          </p:cNvPr>
          <p:cNvSpPr>
            <a:spLocks noGrp="1"/>
          </p:cNvSpPr>
          <p:nvPr>
            <p:ph idx="1"/>
          </p:nvPr>
        </p:nvSpPr>
        <p:spPr>
          <a:xfrm>
            <a:off x="581192" y="2180496"/>
            <a:ext cx="4800433" cy="3678303"/>
          </a:xfrm>
        </p:spPr>
        <p:txBody>
          <a:bodyPr>
            <a:normAutofit/>
          </a:bodyPr>
          <a:lstStyle/>
          <a:p>
            <a:pPr marL="0" indent="0">
              <a:buNone/>
            </a:pPr>
            <a:r>
              <a:rPr lang="en-US" b="1" dirty="0"/>
              <a:t>Key issues:</a:t>
            </a:r>
          </a:p>
          <a:p>
            <a:r>
              <a:rPr lang="en-US" sz="2000" dirty="0"/>
              <a:t>Intersection is forecast to not meet ODOT’s standard for congestion</a:t>
            </a:r>
          </a:p>
          <a:p>
            <a:r>
              <a:rPr lang="en-US" sz="2000" dirty="0"/>
              <a:t>No dedicated left turn lane to access SW Parrish Lane</a:t>
            </a:r>
          </a:p>
        </p:txBody>
      </p:sp>
      <p:sp>
        <p:nvSpPr>
          <p:cNvPr id="9" name="Content Placeholder 2">
            <a:extLst>
              <a:ext uri="{FF2B5EF4-FFF2-40B4-BE49-F238E27FC236}">
                <a16:creationId xmlns:a16="http://schemas.microsoft.com/office/drawing/2014/main" id="{C8F98353-DA84-E767-06E4-1EF7AA0D7E3A}"/>
              </a:ext>
            </a:extLst>
          </p:cNvPr>
          <p:cNvSpPr txBox="1">
            <a:spLocks/>
          </p:cNvSpPr>
          <p:nvPr/>
        </p:nvSpPr>
        <p:spPr>
          <a:xfrm>
            <a:off x="6096000" y="1805708"/>
            <a:ext cx="5716089"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b="1" dirty="0"/>
              <a:t>Solution: Widen OR 126 from SW Valley View Road to Stillman Road and include center two-way left turn lane</a:t>
            </a:r>
          </a:p>
          <a:p>
            <a:pPr marL="342900" indent="-342900">
              <a:buFont typeface="Arial" panose="020B0604020202020204" pitchFamily="34" charset="0"/>
              <a:buChar char="•"/>
            </a:pPr>
            <a:r>
              <a:rPr lang="en-US" sz="2000" dirty="0"/>
              <a:t>Reduces traffic congestion and delay</a:t>
            </a:r>
          </a:p>
          <a:p>
            <a:pPr marL="342900" indent="-342900">
              <a:buFont typeface="Arial" panose="020B0604020202020204" pitchFamily="34" charset="0"/>
              <a:buChar char="•"/>
            </a:pPr>
            <a:r>
              <a:rPr lang="en-US" sz="2000" dirty="0"/>
              <a:t>Opportunity to add medians/physical markers to encourage slower driving</a:t>
            </a:r>
            <a:r>
              <a:rPr lang="en-US" dirty="0"/>
              <a:t> </a:t>
            </a:r>
          </a:p>
          <a:p>
            <a:pPr marL="342900" indent="-342900">
              <a:buFont typeface="Arial" panose="020B0604020202020204" pitchFamily="34" charset="0"/>
              <a:buChar char="•"/>
            </a:pPr>
            <a:r>
              <a:rPr lang="en-US" sz="2000" dirty="0"/>
              <a:t>Cost: $900,000</a:t>
            </a:r>
            <a:br>
              <a:rPr lang="en-US" b="1" dirty="0"/>
            </a:br>
            <a:endParaRPr lang="en-US" dirty="0"/>
          </a:p>
        </p:txBody>
      </p:sp>
    </p:spTree>
    <p:extLst>
      <p:ext uri="{BB962C8B-B14F-4D97-AF65-F5344CB8AC3E}">
        <p14:creationId xmlns:p14="http://schemas.microsoft.com/office/powerpoint/2010/main" val="894647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B57A-D461-227D-D1C0-5D3F88DDD93E}"/>
            </a:ext>
          </a:extLst>
        </p:cNvPr>
        <p:cNvGrpSpPr/>
        <p:nvPr/>
      </p:nvGrpSpPr>
      <p:grpSpPr>
        <a:xfrm>
          <a:off x="0" y="0"/>
          <a:ext cx="0" cy="0"/>
          <a:chOff x="0" y="0"/>
          <a:chExt cx="0" cy="0"/>
        </a:xfrm>
      </p:grpSpPr>
      <p:pic>
        <p:nvPicPr>
          <p:cNvPr id="3" name="Picture 2" descr="A map of a road with a car&#10;&#10;Description automatically generated with medium confidence">
            <a:extLst>
              <a:ext uri="{FF2B5EF4-FFF2-40B4-BE49-F238E27FC236}">
                <a16:creationId xmlns:a16="http://schemas.microsoft.com/office/drawing/2014/main" id="{C231CA72-0312-9D0E-F3BD-FFB6168759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003" y="393291"/>
            <a:ext cx="11387993" cy="6287729"/>
          </a:xfrm>
          <a:prstGeom prst="rect">
            <a:avLst/>
          </a:prstGeom>
          <a:noFill/>
          <a:ln>
            <a:noFill/>
          </a:ln>
        </p:spPr>
      </p:pic>
      <p:sp>
        <p:nvSpPr>
          <p:cNvPr id="4" name="TextBox 3">
            <a:extLst>
              <a:ext uri="{FF2B5EF4-FFF2-40B4-BE49-F238E27FC236}">
                <a16:creationId xmlns:a16="http://schemas.microsoft.com/office/drawing/2014/main" id="{9CE83930-1504-ED6D-0100-FFD4D95DC6E4}"/>
              </a:ext>
            </a:extLst>
          </p:cNvPr>
          <p:cNvSpPr txBox="1"/>
          <p:nvPr/>
        </p:nvSpPr>
        <p:spPr>
          <a:xfrm>
            <a:off x="78420" y="176980"/>
            <a:ext cx="4084005" cy="1384995"/>
          </a:xfrm>
          <a:prstGeom prst="rect">
            <a:avLst/>
          </a:prstGeom>
          <a:noFill/>
        </p:spPr>
        <p:txBody>
          <a:bodyPr wrap="square" rtlCol="0">
            <a:spAutoFit/>
          </a:bodyPr>
          <a:lstStyle/>
          <a:p>
            <a:r>
              <a:rPr lang="en-US" sz="2800" b="1" dirty="0"/>
              <a:t>Widen OR 126 and include center two-way left turn lane</a:t>
            </a:r>
            <a:endParaRPr lang="en-US" sz="2800" dirty="0"/>
          </a:p>
        </p:txBody>
      </p:sp>
    </p:spTree>
    <p:extLst>
      <p:ext uri="{BB962C8B-B14F-4D97-AF65-F5344CB8AC3E}">
        <p14:creationId xmlns:p14="http://schemas.microsoft.com/office/powerpoint/2010/main" val="63836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0334-F325-03D8-BFE7-78A754C5D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F18BF-BE24-54B7-7399-299013B08592}"/>
              </a:ext>
            </a:extLst>
          </p:cNvPr>
          <p:cNvSpPr>
            <a:spLocks noGrp="1"/>
          </p:cNvSpPr>
          <p:nvPr>
            <p:ph type="title"/>
          </p:nvPr>
        </p:nvSpPr>
        <p:spPr/>
        <p:txBody>
          <a:bodyPr/>
          <a:lstStyle/>
          <a:p>
            <a:r>
              <a:rPr lang="en-US" b="1" dirty="0"/>
              <a:t>Bridges</a:t>
            </a:r>
          </a:p>
        </p:txBody>
      </p:sp>
      <p:sp>
        <p:nvSpPr>
          <p:cNvPr id="4" name="Content Placeholder 3">
            <a:extLst>
              <a:ext uri="{FF2B5EF4-FFF2-40B4-BE49-F238E27FC236}">
                <a16:creationId xmlns:a16="http://schemas.microsoft.com/office/drawing/2014/main" id="{41709085-1A18-E88F-3CF5-369A2288B8FD}"/>
              </a:ext>
            </a:extLst>
          </p:cNvPr>
          <p:cNvSpPr>
            <a:spLocks noGrp="1"/>
          </p:cNvSpPr>
          <p:nvPr>
            <p:ph idx="1"/>
          </p:nvPr>
        </p:nvSpPr>
        <p:spPr/>
        <p:txBody>
          <a:bodyPr>
            <a:normAutofit fontScale="92500" lnSpcReduction="20000"/>
          </a:bodyPr>
          <a:lstStyle/>
          <a:p>
            <a:pPr marL="0" indent="0">
              <a:buNone/>
            </a:pPr>
            <a:r>
              <a:rPr lang="en-US" b="1" dirty="0"/>
              <a:t>Replace</a:t>
            </a:r>
          </a:p>
          <a:p>
            <a:r>
              <a:rPr lang="en-US" dirty="0"/>
              <a:t>SW Powell Butte Highway over Powell Butte Canal</a:t>
            </a:r>
          </a:p>
          <a:p>
            <a:r>
              <a:rPr lang="en-US" dirty="0"/>
              <a:t>SW Powell Butte Highway over Powell Butte Wasteway</a:t>
            </a:r>
          </a:p>
          <a:p>
            <a:r>
              <a:rPr lang="en-US" dirty="0"/>
              <a:t>Johnson Creek Road NE over Ochoco Main Canal</a:t>
            </a:r>
          </a:p>
          <a:p>
            <a:pPr marL="0" indent="0">
              <a:buNone/>
            </a:pPr>
            <a:r>
              <a:rPr lang="en-US" b="1" dirty="0"/>
              <a:t>Continue</a:t>
            </a:r>
          </a:p>
          <a:p>
            <a:r>
              <a:rPr lang="en-US" dirty="0"/>
              <a:t>Non-NBI bridge replacement program</a:t>
            </a:r>
          </a:p>
          <a:p>
            <a:pPr lvl="1"/>
            <a:r>
              <a:rPr lang="en-US" dirty="0"/>
              <a:t>Replace one non-NBI bridge per year</a:t>
            </a:r>
          </a:p>
          <a:p>
            <a:pPr marL="0" indent="0">
              <a:buNone/>
            </a:pPr>
            <a:r>
              <a:rPr lang="en-US" b="1" dirty="0"/>
              <a:t>Study</a:t>
            </a:r>
          </a:p>
          <a:p>
            <a:r>
              <a:rPr lang="en-US" dirty="0"/>
              <a:t>Repairing or replacing County Road 221 bridge over Paulina Creek</a:t>
            </a:r>
          </a:p>
        </p:txBody>
      </p:sp>
    </p:spTree>
    <p:extLst>
      <p:ext uri="{BB962C8B-B14F-4D97-AF65-F5344CB8AC3E}">
        <p14:creationId xmlns:p14="http://schemas.microsoft.com/office/powerpoint/2010/main" val="1970957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1B0DF4-40A6-00D9-EA77-88534046F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21C30-2EDA-F1A7-222D-B32754458854}"/>
              </a:ext>
            </a:extLst>
          </p:cNvPr>
          <p:cNvSpPr>
            <a:spLocks noGrp="1"/>
          </p:cNvSpPr>
          <p:nvPr>
            <p:ph type="title"/>
          </p:nvPr>
        </p:nvSpPr>
        <p:spPr/>
        <p:txBody>
          <a:bodyPr/>
          <a:lstStyle/>
          <a:p>
            <a:r>
              <a:rPr lang="en-US" dirty="0"/>
              <a:t>Roadways and </a:t>
            </a:r>
            <a:br>
              <a:rPr lang="en-US" dirty="0"/>
            </a:br>
            <a:r>
              <a:rPr lang="en-US" dirty="0"/>
              <a:t>Intersections</a:t>
            </a:r>
          </a:p>
        </p:txBody>
      </p:sp>
      <p:sp>
        <p:nvSpPr>
          <p:cNvPr id="7" name="Content Placeholder 6">
            <a:extLst>
              <a:ext uri="{FF2B5EF4-FFF2-40B4-BE49-F238E27FC236}">
                <a16:creationId xmlns:a16="http://schemas.microsoft.com/office/drawing/2014/main" id="{A9B1E894-17BA-0AF5-D301-123D698BAF1E}"/>
              </a:ext>
            </a:extLst>
          </p:cNvPr>
          <p:cNvSpPr>
            <a:spLocks noGrp="1"/>
          </p:cNvSpPr>
          <p:nvPr>
            <p:ph idx="1"/>
          </p:nvPr>
        </p:nvSpPr>
        <p:spPr>
          <a:xfrm>
            <a:off x="425832" y="1963408"/>
            <a:ext cx="3104493" cy="4677503"/>
          </a:xfrm>
        </p:spPr>
        <p:txBody>
          <a:bodyPr>
            <a:normAutofit/>
          </a:bodyPr>
          <a:lstStyle/>
          <a:p>
            <a:pPr marL="0" indent="0">
              <a:buNone/>
            </a:pPr>
            <a:r>
              <a:rPr lang="en-US" b="1" dirty="0"/>
              <a:t>Access Improvements</a:t>
            </a:r>
          </a:p>
          <a:p>
            <a:r>
              <a:rPr lang="en-US" dirty="0"/>
              <a:t>OR 126 at:</a:t>
            </a:r>
          </a:p>
          <a:p>
            <a:pPr lvl="1"/>
            <a:r>
              <a:rPr lang="en-US" sz="2400" dirty="0"/>
              <a:t>Kissler Rd</a:t>
            </a:r>
          </a:p>
          <a:p>
            <a:pPr lvl="1"/>
            <a:r>
              <a:rPr lang="en-US" sz="2400" dirty="0"/>
              <a:t>Copley Rd</a:t>
            </a:r>
          </a:p>
          <a:p>
            <a:pPr lvl="1"/>
            <a:r>
              <a:rPr lang="en-US" sz="2400" dirty="0"/>
              <a:t>Minson Rd</a:t>
            </a:r>
          </a:p>
          <a:p>
            <a:pPr lvl="1"/>
            <a:r>
              <a:rPr lang="en-US" sz="2400" dirty="0"/>
              <a:t>Yates Rd</a:t>
            </a:r>
          </a:p>
          <a:p>
            <a:pPr lvl="1"/>
            <a:r>
              <a:rPr lang="en-US" sz="2400" dirty="0"/>
              <a:t>Wiley Rd</a:t>
            </a:r>
          </a:p>
          <a:p>
            <a:endParaRPr lang="en-US" sz="2800" b="1" dirty="0"/>
          </a:p>
        </p:txBody>
      </p:sp>
      <p:pic>
        <p:nvPicPr>
          <p:cNvPr id="6" name="Picture 5" descr="A map of a city&#10;&#10;AI-generated content may be incorrect.">
            <a:extLst>
              <a:ext uri="{FF2B5EF4-FFF2-40B4-BE49-F238E27FC236}">
                <a16:creationId xmlns:a16="http://schemas.microsoft.com/office/drawing/2014/main" id="{7055D9E0-7E23-57A3-A777-68AED09632FA}"/>
              </a:ext>
            </a:extLst>
          </p:cNvPr>
          <p:cNvPicPr>
            <a:picLocks noChangeAspect="1"/>
          </p:cNvPicPr>
          <p:nvPr/>
        </p:nvPicPr>
        <p:blipFill>
          <a:blip r:embed="rId3">
            <a:extLst>
              <a:ext uri="{28A0092B-C50C-407E-A947-70E740481C1C}">
                <a14:useLocalDpi xmlns:a14="http://schemas.microsoft.com/office/drawing/2010/main" val="0"/>
              </a:ext>
            </a:extLst>
          </a:blip>
          <a:srcRect l="5190" t="2867" r="5751" b="14570"/>
          <a:stretch>
            <a:fillRect/>
          </a:stretch>
        </p:blipFill>
        <p:spPr>
          <a:xfrm>
            <a:off x="6479458" y="-1"/>
            <a:ext cx="5712542" cy="6853565"/>
          </a:xfrm>
          <a:prstGeom prst="rect">
            <a:avLst/>
          </a:prstGeom>
        </p:spPr>
      </p:pic>
      <p:pic>
        <p:nvPicPr>
          <p:cNvPr id="5" name="Picture 4" descr="A map of a city&#10;&#10;AI-generated content may be incorrect.">
            <a:extLst>
              <a:ext uri="{FF2B5EF4-FFF2-40B4-BE49-F238E27FC236}">
                <a16:creationId xmlns:a16="http://schemas.microsoft.com/office/drawing/2014/main" id="{5924697D-8793-C2EC-4D93-41C00CF551A5}"/>
              </a:ext>
            </a:extLst>
          </p:cNvPr>
          <p:cNvPicPr>
            <a:picLocks noChangeAspect="1"/>
          </p:cNvPicPr>
          <p:nvPr/>
        </p:nvPicPr>
        <p:blipFill>
          <a:blip r:embed="rId4">
            <a:extLst>
              <a:ext uri="{28A0092B-C50C-407E-A947-70E740481C1C}">
                <a14:useLocalDpi xmlns:a14="http://schemas.microsoft.com/office/drawing/2010/main" val="0"/>
              </a:ext>
            </a:extLst>
          </a:blip>
          <a:srcRect l="26727" t="85430" r="24662" b="2796"/>
          <a:stretch>
            <a:fillRect/>
          </a:stretch>
        </p:blipFill>
        <p:spPr>
          <a:xfrm>
            <a:off x="8506315" y="5702710"/>
            <a:ext cx="3685685" cy="1155290"/>
          </a:xfrm>
          <a:prstGeom prst="rect">
            <a:avLst/>
          </a:prstGeom>
        </p:spPr>
      </p:pic>
      <p:sp>
        <p:nvSpPr>
          <p:cNvPr id="8" name="Content Placeholder 6">
            <a:extLst>
              <a:ext uri="{FF2B5EF4-FFF2-40B4-BE49-F238E27FC236}">
                <a16:creationId xmlns:a16="http://schemas.microsoft.com/office/drawing/2014/main" id="{21DC953A-5138-7539-9786-4449D72A96CB}"/>
              </a:ext>
            </a:extLst>
          </p:cNvPr>
          <p:cNvSpPr txBox="1">
            <a:spLocks/>
          </p:cNvSpPr>
          <p:nvPr/>
        </p:nvSpPr>
        <p:spPr>
          <a:xfrm>
            <a:off x="3374965" y="2071563"/>
            <a:ext cx="3104493" cy="4677503"/>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800" b="1" dirty="0"/>
              <a:t>New Roadway</a:t>
            </a:r>
          </a:p>
          <a:p>
            <a:r>
              <a:rPr lang="en-US" sz="2800" dirty="0"/>
              <a:t>Preferred Alignment: W01</a:t>
            </a:r>
          </a:p>
          <a:p>
            <a:pPr marL="0" indent="0">
              <a:buFont typeface="Wingdings 2" panose="05020102010507070707" pitchFamily="18" charset="2"/>
              <a:buNone/>
            </a:pPr>
            <a:r>
              <a:rPr lang="en-US" sz="2800" b="1" dirty="0"/>
              <a:t>Operations Improvements</a:t>
            </a:r>
          </a:p>
          <a:p>
            <a:r>
              <a:rPr lang="en-US" sz="2800" dirty="0"/>
              <a:t>OR 126 &amp; PB Hwy</a:t>
            </a:r>
          </a:p>
          <a:p>
            <a:r>
              <a:rPr lang="en-US" sz="2800" dirty="0"/>
              <a:t>OR 126 &amp; Williams Rd</a:t>
            </a:r>
          </a:p>
          <a:p>
            <a:r>
              <a:rPr lang="en-US" sz="2800" dirty="0"/>
              <a:t>OR 126 &amp; Parrish Ln</a:t>
            </a:r>
          </a:p>
          <a:p>
            <a:r>
              <a:rPr lang="en-US" sz="2800" dirty="0"/>
              <a:t>Juniper Canyon Rd &amp; OR 380</a:t>
            </a:r>
          </a:p>
          <a:p>
            <a:endParaRPr lang="en-US" sz="2800" b="1" dirty="0"/>
          </a:p>
        </p:txBody>
      </p:sp>
    </p:spTree>
    <p:extLst>
      <p:ext uri="{BB962C8B-B14F-4D97-AF65-F5344CB8AC3E}">
        <p14:creationId xmlns:p14="http://schemas.microsoft.com/office/powerpoint/2010/main" val="2850158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297B-04F7-9BBE-96E8-3AFE8B79D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B6BE9-6C75-D56A-77A0-3B502CEFE522}"/>
              </a:ext>
            </a:extLst>
          </p:cNvPr>
          <p:cNvSpPr>
            <a:spLocks noGrp="1"/>
          </p:cNvSpPr>
          <p:nvPr>
            <p:ph type="title"/>
          </p:nvPr>
        </p:nvSpPr>
        <p:spPr/>
        <p:txBody>
          <a:bodyPr/>
          <a:lstStyle/>
          <a:p>
            <a:r>
              <a:rPr lang="en-US" b="1" dirty="0"/>
              <a:t>Safety IMPROVEMENTS</a:t>
            </a:r>
          </a:p>
        </p:txBody>
      </p:sp>
      <p:sp>
        <p:nvSpPr>
          <p:cNvPr id="11" name="Content Placeholder 10">
            <a:extLst>
              <a:ext uri="{FF2B5EF4-FFF2-40B4-BE49-F238E27FC236}">
                <a16:creationId xmlns:a16="http://schemas.microsoft.com/office/drawing/2014/main" id="{D9704499-9AAB-700F-8C80-2FFEC20F048C}"/>
              </a:ext>
            </a:extLst>
          </p:cNvPr>
          <p:cNvSpPr>
            <a:spLocks noGrp="1"/>
          </p:cNvSpPr>
          <p:nvPr>
            <p:ph idx="1"/>
          </p:nvPr>
        </p:nvSpPr>
        <p:spPr>
          <a:xfrm>
            <a:off x="581192" y="2180496"/>
            <a:ext cx="6159747" cy="3678303"/>
          </a:xfrm>
        </p:spPr>
        <p:txBody>
          <a:bodyPr/>
          <a:lstStyle/>
          <a:p>
            <a:r>
              <a:rPr lang="en-US" dirty="0"/>
              <a:t>Projects address:</a:t>
            </a:r>
          </a:p>
          <a:p>
            <a:pPr lvl="1"/>
            <a:r>
              <a:rPr lang="en-US" dirty="0"/>
              <a:t>Locations with higher-than-expected crash rates</a:t>
            </a:r>
          </a:p>
          <a:p>
            <a:pPr lvl="1"/>
            <a:r>
              <a:rPr lang="en-US" dirty="0"/>
              <a:t>Community input</a:t>
            </a:r>
          </a:p>
          <a:p>
            <a:pPr lvl="1"/>
            <a:r>
              <a:rPr lang="en-US" dirty="0"/>
              <a:t>2017 TSP Safety Improvements </a:t>
            </a:r>
          </a:p>
        </p:txBody>
      </p:sp>
      <p:pic>
        <p:nvPicPr>
          <p:cNvPr id="2050" name="Picture 2">
            <a:extLst>
              <a:ext uri="{FF2B5EF4-FFF2-40B4-BE49-F238E27FC236}">
                <a16:creationId xmlns:a16="http://schemas.microsoft.com/office/drawing/2014/main" id="{348D6EB3-A009-ADA2-C47F-0BA5BC300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70679"/>
            <a:ext cx="5176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0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39E43-AED2-0FC7-A901-1F41423A3956}"/>
            </a:ext>
          </a:extLst>
        </p:cNvPr>
        <p:cNvGrpSpPr/>
        <p:nvPr/>
      </p:nvGrpSpPr>
      <p:grpSpPr>
        <a:xfrm>
          <a:off x="0" y="0"/>
          <a:ext cx="0" cy="0"/>
          <a:chOff x="0" y="0"/>
          <a:chExt cx="0" cy="0"/>
        </a:xfrm>
      </p:grpSpPr>
      <p:pic>
        <p:nvPicPr>
          <p:cNvPr id="2" name="Picture 1" descr="A aerial view of a road&#10;&#10;Description automatically generated">
            <a:extLst>
              <a:ext uri="{FF2B5EF4-FFF2-40B4-BE49-F238E27FC236}">
                <a16:creationId xmlns:a16="http://schemas.microsoft.com/office/drawing/2014/main" id="{777BF562-6DAA-F59D-620C-9A8B64FA8C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428" y="0"/>
            <a:ext cx="11321143" cy="6858000"/>
          </a:xfrm>
          <a:prstGeom prst="rect">
            <a:avLst/>
          </a:prstGeom>
          <a:noFill/>
          <a:ln>
            <a:noFill/>
          </a:ln>
        </p:spPr>
      </p:pic>
      <p:sp>
        <p:nvSpPr>
          <p:cNvPr id="4" name="TextBox 3">
            <a:extLst>
              <a:ext uri="{FF2B5EF4-FFF2-40B4-BE49-F238E27FC236}">
                <a16:creationId xmlns:a16="http://schemas.microsoft.com/office/drawing/2014/main" id="{D06DF588-89F3-0DDE-6D3B-02C69D01AC6E}"/>
              </a:ext>
            </a:extLst>
          </p:cNvPr>
          <p:cNvSpPr txBox="1"/>
          <p:nvPr/>
        </p:nvSpPr>
        <p:spPr>
          <a:xfrm>
            <a:off x="888045" y="5482382"/>
            <a:ext cx="6274755" cy="954107"/>
          </a:xfrm>
          <a:prstGeom prst="rect">
            <a:avLst/>
          </a:prstGeom>
          <a:noFill/>
        </p:spPr>
        <p:txBody>
          <a:bodyPr wrap="square" rtlCol="0">
            <a:spAutoFit/>
          </a:bodyPr>
          <a:lstStyle/>
          <a:p>
            <a:r>
              <a:rPr lang="en-US" sz="2800" b="1" dirty="0">
                <a:solidFill>
                  <a:schemeClr val="bg2"/>
                </a:solidFill>
              </a:rPr>
              <a:t>PROJECT S-1: S POWELL BUTTE HWY AND SW BUSSETT ROAD</a:t>
            </a:r>
            <a:endParaRPr lang="en-US" sz="2800" dirty="0">
              <a:solidFill>
                <a:schemeClr val="bg2"/>
              </a:solidFill>
            </a:endParaRPr>
          </a:p>
        </p:txBody>
      </p:sp>
      <p:sp>
        <p:nvSpPr>
          <p:cNvPr id="3" name="Content Placeholder 2">
            <a:extLst>
              <a:ext uri="{FF2B5EF4-FFF2-40B4-BE49-F238E27FC236}">
                <a16:creationId xmlns:a16="http://schemas.microsoft.com/office/drawing/2014/main" id="{B731EA3D-0ED3-0DF0-4705-4369540372C6}"/>
              </a:ext>
            </a:extLst>
          </p:cNvPr>
          <p:cNvSpPr txBox="1">
            <a:spLocks/>
          </p:cNvSpPr>
          <p:nvPr/>
        </p:nvSpPr>
        <p:spPr>
          <a:xfrm>
            <a:off x="435428" y="0"/>
            <a:ext cx="6048648" cy="3255943"/>
          </a:xfrm>
          <a:prstGeom prst="rect">
            <a:avLst/>
          </a:prstGeom>
          <a:solidFill>
            <a:schemeClr val="bg2">
              <a:lumMod val="85000"/>
            </a:schemeClr>
          </a:solidFill>
        </p:spPr>
        <p:txBody>
          <a:bodyPr vert="horz" lIns="91440" tIns="45720" rIns="91440" bIns="45720" rtlCol="0" anchor="ctr">
            <a:normAutofit lnSpcReduction="10000"/>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2000" b="1" dirty="0"/>
              <a:t>Solution: Realign intersection and install acceleration lanes</a:t>
            </a:r>
          </a:p>
          <a:p>
            <a:pPr marL="342900" indent="-342900">
              <a:buFont typeface="Arial" panose="020B0604020202020204" pitchFamily="34" charset="0"/>
              <a:buChar char="•"/>
            </a:pPr>
            <a:r>
              <a:rPr lang="en-US" sz="2000" dirty="0"/>
              <a:t>Improves visibility and awareness. Simplifies travel patterns.</a:t>
            </a:r>
          </a:p>
          <a:p>
            <a:pPr marL="342900" indent="-342900">
              <a:buFont typeface="Arial" panose="020B0604020202020204" pitchFamily="34" charset="0"/>
              <a:buChar char="•"/>
            </a:pPr>
            <a:r>
              <a:rPr lang="en-US" sz="2000" dirty="0"/>
              <a:t>Responds to and mitigates inclement weather conditions and associated safety challenges.</a:t>
            </a:r>
          </a:p>
          <a:p>
            <a:pPr marL="342900" indent="-342900">
              <a:buFont typeface="Arial" panose="020B0604020202020204" pitchFamily="34" charset="0"/>
              <a:buChar char="•"/>
            </a:pPr>
            <a:r>
              <a:rPr lang="en-US" sz="2000" dirty="0"/>
              <a:t>Reduces roadway departure crashes.</a:t>
            </a:r>
            <a:r>
              <a:rPr lang="en-US" sz="2000" b="1" dirty="0"/>
              <a:t> </a:t>
            </a:r>
          </a:p>
          <a:p>
            <a:pPr marL="342900" indent="-342900">
              <a:buFont typeface="Arial" panose="020B0604020202020204" pitchFamily="34" charset="0"/>
              <a:buChar char="•"/>
            </a:pPr>
            <a:r>
              <a:rPr lang="en-US" sz="2000" dirty="0"/>
              <a:t>Cost: $870,000</a:t>
            </a:r>
            <a:br>
              <a:rPr lang="en-US" sz="2000" b="1" dirty="0"/>
            </a:br>
            <a:endParaRPr lang="en-US" sz="2000" dirty="0"/>
          </a:p>
        </p:txBody>
      </p:sp>
    </p:spTree>
    <p:extLst>
      <p:ext uri="{BB962C8B-B14F-4D97-AF65-F5344CB8AC3E}">
        <p14:creationId xmlns:p14="http://schemas.microsoft.com/office/powerpoint/2010/main" val="3604954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Safety IMPROVEMENTS</a:t>
            </a:r>
          </a:p>
        </p:txBody>
      </p:sp>
      <p:sp>
        <p:nvSpPr>
          <p:cNvPr id="4" name="Footer Placeholder 3">
            <a:extLst>
              <a:ext uri="{FF2B5EF4-FFF2-40B4-BE49-F238E27FC236}">
                <a16:creationId xmlns:a16="http://schemas.microsoft.com/office/drawing/2014/main" id="{CA6B1115-209A-BA88-11AC-BE3763EDD0A6}"/>
              </a:ext>
            </a:extLst>
          </p:cNvPr>
          <p:cNvSpPr>
            <a:spLocks noGrp="1"/>
          </p:cNvSpPr>
          <p:nvPr>
            <p:ph type="ftr" sz="quarter" idx="11"/>
          </p:nvPr>
        </p:nvSpPr>
        <p:spPr>
          <a:xfrm>
            <a:off x="581192" y="6031834"/>
            <a:ext cx="6917210" cy="365125"/>
          </a:xfrm>
        </p:spPr>
        <p:txBody>
          <a:bodyPr/>
          <a:lstStyle/>
          <a:p>
            <a:r>
              <a:rPr lang="en-US" dirty="0"/>
              <a:t>Planning Commission Work Session</a:t>
            </a:r>
          </a:p>
        </p:txBody>
      </p:sp>
      <p:sp>
        <p:nvSpPr>
          <p:cNvPr id="11" name="Content Placeholder 10">
            <a:extLst>
              <a:ext uri="{FF2B5EF4-FFF2-40B4-BE49-F238E27FC236}">
                <a16:creationId xmlns:a16="http://schemas.microsoft.com/office/drawing/2014/main" id="{810CC163-7494-BF3E-B6F0-D78AAB29560E}"/>
              </a:ext>
            </a:extLst>
          </p:cNvPr>
          <p:cNvSpPr>
            <a:spLocks noGrp="1"/>
          </p:cNvSpPr>
          <p:nvPr>
            <p:ph idx="1"/>
          </p:nvPr>
        </p:nvSpPr>
        <p:spPr>
          <a:xfrm>
            <a:off x="581192" y="2180496"/>
            <a:ext cx="6159747" cy="3678303"/>
          </a:xfrm>
        </p:spPr>
        <p:txBody>
          <a:bodyPr>
            <a:normAutofit fontScale="62500" lnSpcReduction="20000"/>
          </a:bodyPr>
          <a:lstStyle/>
          <a:p>
            <a:r>
              <a:rPr lang="en-US" dirty="0"/>
              <a:t>S Powell Butte Highway and SW Bussett Road</a:t>
            </a:r>
          </a:p>
          <a:p>
            <a:r>
              <a:rPr lang="en-US" dirty="0"/>
              <a:t>Rimrock Acres Loop and OR 370</a:t>
            </a:r>
          </a:p>
          <a:p>
            <a:r>
              <a:rPr lang="en-US" dirty="0"/>
              <a:t>S Powell Butte Highway and Alfalfa Road</a:t>
            </a:r>
          </a:p>
          <a:p>
            <a:r>
              <a:rPr lang="en-US" dirty="0"/>
              <a:t>OR 126 east of SW Powell Butte Highway to Copley Road</a:t>
            </a:r>
          </a:p>
          <a:p>
            <a:r>
              <a:rPr lang="en-US" dirty="0"/>
              <a:t>OR 370 east of Happy Hollow Drive</a:t>
            </a:r>
          </a:p>
          <a:p>
            <a:r>
              <a:rPr lang="en-US" dirty="0"/>
              <a:t>OR 380 south of NE 3</a:t>
            </a:r>
            <a:r>
              <a:rPr lang="en-US" baseline="30000" dirty="0"/>
              <a:t>rd</a:t>
            </a:r>
            <a:r>
              <a:rPr lang="en-US" dirty="0"/>
              <a:t> Street</a:t>
            </a:r>
          </a:p>
          <a:p>
            <a:r>
              <a:rPr lang="en-US" dirty="0"/>
              <a:t>SE Juniper Canyon Road (S-7, S-8, S-9)</a:t>
            </a:r>
          </a:p>
          <a:p>
            <a:r>
              <a:rPr lang="en-US" dirty="0"/>
              <a:t>S Powell Butte Highway</a:t>
            </a:r>
          </a:p>
          <a:p>
            <a:r>
              <a:rPr lang="en-US" dirty="0"/>
              <a:t>SE Davis Loop</a:t>
            </a:r>
          </a:p>
          <a:p>
            <a:r>
              <a:rPr lang="en-US" dirty="0"/>
              <a:t>OR 126 (S-12, S-15)</a:t>
            </a:r>
          </a:p>
          <a:p>
            <a:r>
              <a:rPr lang="en-US" dirty="0"/>
              <a:t>US 26</a:t>
            </a:r>
          </a:p>
          <a:p>
            <a:r>
              <a:rPr lang="en-US" dirty="0"/>
              <a:t>NW Lamonta Road</a:t>
            </a:r>
          </a:p>
        </p:txBody>
      </p:sp>
      <p:pic>
        <p:nvPicPr>
          <p:cNvPr id="2050" name="Picture 2">
            <a:extLst>
              <a:ext uri="{FF2B5EF4-FFF2-40B4-BE49-F238E27FC236}">
                <a16:creationId xmlns:a16="http://schemas.microsoft.com/office/drawing/2014/main" id="{0581873B-F893-6719-81FB-25FD0CD4E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795" y="-81313"/>
            <a:ext cx="5270205" cy="698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58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090B-1966-3D61-4A0D-303ED4A5D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99C4E-758F-92DB-A135-EACDED79B257}"/>
              </a:ext>
            </a:extLst>
          </p:cNvPr>
          <p:cNvSpPr>
            <a:spLocks noGrp="1"/>
          </p:cNvSpPr>
          <p:nvPr>
            <p:ph type="title"/>
          </p:nvPr>
        </p:nvSpPr>
        <p:spPr/>
        <p:txBody>
          <a:bodyPr/>
          <a:lstStyle/>
          <a:p>
            <a:r>
              <a:rPr lang="en-US" b="1" dirty="0"/>
              <a:t>SAFETY IMPROVEMENTS</a:t>
            </a:r>
          </a:p>
        </p:txBody>
      </p:sp>
      <p:graphicFrame>
        <p:nvGraphicFramePr>
          <p:cNvPr id="6" name="Table 5">
            <a:extLst>
              <a:ext uri="{FF2B5EF4-FFF2-40B4-BE49-F238E27FC236}">
                <a16:creationId xmlns:a16="http://schemas.microsoft.com/office/drawing/2014/main" id="{BCFE7471-8ACA-A3C0-1699-45AFE6C1615F}"/>
              </a:ext>
            </a:extLst>
          </p:cNvPr>
          <p:cNvGraphicFramePr>
            <a:graphicFrameLocks noGrp="1"/>
          </p:cNvGraphicFramePr>
          <p:nvPr>
            <p:extLst>
              <p:ext uri="{D42A27DB-BD31-4B8C-83A1-F6EECF244321}">
                <p14:modId xmlns:p14="http://schemas.microsoft.com/office/powerpoint/2010/main" val="3529239702"/>
              </p:ext>
            </p:extLst>
          </p:nvPr>
        </p:nvGraphicFramePr>
        <p:xfrm>
          <a:off x="431739" y="1876129"/>
          <a:ext cx="11328522" cy="4239843"/>
        </p:xfrm>
        <a:graphic>
          <a:graphicData uri="http://schemas.openxmlformats.org/drawingml/2006/table">
            <a:tbl>
              <a:tblPr firstRow="1" firstCol="1">
                <a:tableStyleId>{5C22544A-7EE6-4342-B048-85BDC9FD1C3A}</a:tableStyleId>
              </a:tblPr>
              <a:tblGrid>
                <a:gridCol w="3342819">
                  <a:extLst>
                    <a:ext uri="{9D8B030D-6E8A-4147-A177-3AD203B41FA5}">
                      <a16:colId xmlns:a16="http://schemas.microsoft.com/office/drawing/2014/main" val="2880495874"/>
                    </a:ext>
                  </a:extLst>
                </a:gridCol>
                <a:gridCol w="4414730">
                  <a:extLst>
                    <a:ext uri="{9D8B030D-6E8A-4147-A177-3AD203B41FA5}">
                      <a16:colId xmlns:a16="http://schemas.microsoft.com/office/drawing/2014/main" val="363732796"/>
                    </a:ext>
                  </a:extLst>
                </a:gridCol>
                <a:gridCol w="3570973">
                  <a:extLst>
                    <a:ext uri="{9D8B030D-6E8A-4147-A177-3AD203B41FA5}">
                      <a16:colId xmlns:a16="http://schemas.microsoft.com/office/drawing/2014/main" val="3658415868"/>
                    </a:ext>
                  </a:extLst>
                </a:gridCol>
              </a:tblGrid>
              <a:tr h="375075">
                <a:tc>
                  <a:txBody>
                    <a:bodyPr/>
                    <a:lstStyle/>
                    <a:p>
                      <a:pPr marL="73025" marR="73025" algn="ctr">
                        <a:spcBef>
                          <a:spcPts val="400"/>
                        </a:spcBef>
                        <a:spcAft>
                          <a:spcPts val="200"/>
                        </a:spcAft>
                      </a:pPr>
                      <a:r>
                        <a:rPr lang="en-US" sz="1800" dirty="0">
                          <a:effectLst/>
                          <a:latin typeface="+mj-lt"/>
                        </a:rPr>
                        <a:t>Treatment</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Benefit or Impact</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Example 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lgn="l">
                        <a:spcBef>
                          <a:spcPts val="200"/>
                        </a:spcBef>
                        <a:spcAft>
                          <a:spcPts val="200"/>
                        </a:spcAft>
                      </a:pPr>
                      <a:r>
                        <a:rPr lang="en-US" sz="1800" dirty="0">
                          <a:solidFill>
                            <a:schemeClr val="bg2"/>
                          </a:solidFill>
                          <a:effectLst/>
                          <a:latin typeface="+mj-lt"/>
                        </a:rPr>
                        <a:t>Rumble strips, raised pavement markings, or edge line striping</a:t>
                      </a:r>
                      <a:endParaRPr lang="en-US" sz="1800" dirty="0">
                        <a:solidFill>
                          <a:schemeClr val="bg2"/>
                        </a:solidFill>
                        <a:effectLst/>
                        <a:latin typeface="+mj-lt"/>
                        <a:ea typeface="Times New Roman" panose="02020603050405020304" pitchFamily="18" charset="0"/>
                        <a:cs typeface="Times New Roman"/>
                      </a:endParaRP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Improves visibility and awareness</a:t>
                      </a:r>
                    </a:p>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Enhances roadway navigation</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OR 126</a:t>
                      </a:r>
                      <a:endParaRPr lang="en-US" sz="1800" dirty="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55711701"/>
                  </a:ext>
                </a:extLst>
              </a:tr>
              <a:tr h="623365">
                <a:tc>
                  <a:txBody>
                    <a:bodyPr/>
                    <a:lstStyle/>
                    <a:p>
                      <a:pPr marL="71120" marR="71120" algn="l">
                        <a:spcBef>
                          <a:spcPts val="200"/>
                        </a:spcBef>
                        <a:spcAft>
                          <a:spcPts val="200"/>
                        </a:spcAft>
                      </a:pPr>
                      <a:r>
                        <a:rPr lang="en-US" sz="1800" dirty="0">
                          <a:solidFill>
                            <a:schemeClr val="bg2"/>
                          </a:solidFill>
                          <a:effectLst/>
                          <a:latin typeface="+mj-lt"/>
                          <a:ea typeface="Times New Roman" panose="02020603050405020304" pitchFamily="18" charset="0"/>
                          <a:cs typeface="Times New Roman"/>
                        </a:rPr>
                        <a:t>Curve chevrons or guardrail</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Improves visibility and awareness</a:t>
                      </a:r>
                    </a:p>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Reduces roadway departure crashes</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Rimrock Acres Loop and OR 370</a:t>
                      </a:r>
                    </a:p>
                  </a:txBody>
                  <a:tcPr marL="0" marR="0" marT="0" marB="0"/>
                </a:tc>
                <a:extLst>
                  <a:ext uri="{0D108BD9-81ED-4DB2-BD59-A6C34878D82A}">
                    <a16:rowId xmlns:a16="http://schemas.microsoft.com/office/drawing/2014/main" val="3636642982"/>
                  </a:ext>
                </a:extLst>
              </a:tr>
              <a:tr h="375075">
                <a:tc>
                  <a:txBody>
                    <a:bodyPr/>
                    <a:lstStyle/>
                    <a:p>
                      <a:pPr marL="71120" marR="71120" algn="l">
                        <a:spcBef>
                          <a:spcPts val="200"/>
                        </a:spcBef>
                        <a:spcAft>
                          <a:spcPts val="200"/>
                        </a:spcAft>
                      </a:pPr>
                      <a:r>
                        <a:rPr lang="en-US" sz="1800" dirty="0">
                          <a:solidFill>
                            <a:schemeClr val="bg2"/>
                          </a:solidFill>
                          <a:effectLst/>
                          <a:latin typeface="+mj-lt"/>
                        </a:rPr>
                        <a:t>Variable speed limits </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Responds to inclement weather</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SE Juniper Canyon Road</a:t>
                      </a:r>
                    </a:p>
                  </a:txBody>
                  <a:tcPr marL="0" marR="0" marT="0" marB="0"/>
                </a:tc>
                <a:extLst>
                  <a:ext uri="{0D108BD9-81ED-4DB2-BD59-A6C34878D82A}">
                    <a16:rowId xmlns:a16="http://schemas.microsoft.com/office/drawing/2014/main" val="4043707323"/>
                  </a:ext>
                </a:extLst>
              </a:tr>
              <a:tr h="689834">
                <a:tc>
                  <a:txBody>
                    <a:bodyPr/>
                    <a:lstStyle/>
                    <a:p>
                      <a:pPr marL="71120" marR="71120" algn="l">
                        <a:spcBef>
                          <a:spcPts val="200"/>
                        </a:spcBef>
                        <a:spcAft>
                          <a:spcPts val="200"/>
                        </a:spcAft>
                      </a:pPr>
                      <a:r>
                        <a:rPr lang="en-US" sz="1800" b="1" kern="1200" dirty="0">
                          <a:solidFill>
                            <a:schemeClr val="bg2"/>
                          </a:solidFill>
                          <a:effectLst/>
                          <a:latin typeface="+mj-lt"/>
                          <a:ea typeface="+mn-ea"/>
                          <a:cs typeface="+mn-cs"/>
                        </a:rPr>
                        <a:t>Speed feedback signs*</a:t>
                      </a:r>
                      <a:endParaRPr lang="en-US" sz="1800" dirty="0">
                        <a:solidFill>
                          <a:schemeClr val="bg2"/>
                        </a:solidFill>
                        <a:effectLst/>
                        <a:latin typeface="+mj-lt"/>
                      </a:endParaRPr>
                    </a:p>
                  </a:txBody>
                  <a:tcPr marL="0" marR="0" marT="0" marB="0"/>
                </a:tc>
                <a:tc>
                  <a:txBody>
                    <a:bodyPr/>
                    <a:lstStyle/>
                    <a:p>
                      <a:pPr marL="285750" marR="73025"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Improves awareness.</a:t>
                      </a:r>
                    </a:p>
                    <a:p>
                      <a:pPr marL="285750" marR="73025"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Encourages speeding drivers to slow down.</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OR 126</a:t>
                      </a:r>
                    </a:p>
                  </a:txBody>
                  <a:tcPr marL="0" marR="0" marT="0" marB="0"/>
                </a:tc>
                <a:extLst>
                  <a:ext uri="{0D108BD9-81ED-4DB2-BD59-A6C34878D82A}">
                    <a16:rowId xmlns:a16="http://schemas.microsoft.com/office/drawing/2014/main" val="4119364711"/>
                  </a:ext>
                </a:extLst>
              </a:tr>
              <a:tr h="660344">
                <a:tc>
                  <a:txBody>
                    <a:bodyPr/>
                    <a:lstStyle/>
                    <a:p>
                      <a:pPr marL="71120" marR="71120" algn="l">
                        <a:spcBef>
                          <a:spcPts val="200"/>
                        </a:spcBef>
                        <a:spcAft>
                          <a:spcPts val="200"/>
                        </a:spcAft>
                      </a:pPr>
                      <a:r>
                        <a:rPr lang="en-US" sz="1800" dirty="0">
                          <a:solidFill>
                            <a:schemeClr val="bg2"/>
                          </a:solidFill>
                          <a:effectLst/>
                          <a:latin typeface="+mj-lt"/>
                        </a:rPr>
                        <a:t>Lighting</a:t>
                      </a:r>
                      <a:endParaRPr lang="en-US" sz="1800" dirty="0">
                        <a:solidFill>
                          <a:schemeClr val="bg2"/>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kern="1200" dirty="0">
                          <a:solidFill>
                            <a:schemeClr val="tx1"/>
                          </a:solidFill>
                          <a:effectLst/>
                          <a:latin typeface="+mn-lt"/>
                          <a:ea typeface="Times New Roman" panose="02020603050405020304" pitchFamily="18" charset="0"/>
                          <a:cs typeface="Times New Roman" panose="02020603050405020304" pitchFamily="18" charset="0"/>
                        </a:rPr>
                        <a:t>Improves visibility and awareness</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S Powell Butte Highway and Alfalfa Road</a:t>
                      </a:r>
                      <a:endParaRPr lang="en-US" sz="1800" dirty="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17126724"/>
                  </a:ext>
                </a:extLst>
              </a:tr>
              <a:tr h="660344">
                <a:tc>
                  <a:txBody>
                    <a:bodyPr/>
                    <a:lstStyle/>
                    <a:p>
                      <a:pPr marL="71120" marR="71120" algn="l">
                        <a:spcBef>
                          <a:spcPts val="200"/>
                        </a:spcBef>
                        <a:spcAft>
                          <a:spcPts val="200"/>
                        </a:spcAft>
                      </a:pPr>
                      <a:r>
                        <a:rPr lang="en-US" sz="1800" dirty="0">
                          <a:solidFill>
                            <a:schemeClr val="bg2"/>
                          </a:solidFill>
                          <a:effectLst/>
                          <a:latin typeface="+mj-lt"/>
                          <a:ea typeface="Times New Roman" panose="02020603050405020304" pitchFamily="18" charset="0"/>
                          <a:cs typeface="Times New Roman" panose="02020603050405020304" pitchFamily="18" charset="0"/>
                        </a:rPr>
                        <a:t>Remove trees in clear zone</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Reduces fixed-object crashes with trees</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Davis Loop</a:t>
                      </a:r>
                    </a:p>
                  </a:txBody>
                  <a:tcPr marL="0" marR="0" marT="0" marB="0"/>
                </a:tc>
                <a:extLst>
                  <a:ext uri="{0D108BD9-81ED-4DB2-BD59-A6C34878D82A}">
                    <a16:rowId xmlns:a16="http://schemas.microsoft.com/office/drawing/2014/main" val="2408724057"/>
                  </a:ext>
                </a:extLst>
              </a:tr>
            </a:tbl>
          </a:graphicData>
        </a:graphic>
      </p:graphicFrame>
      <p:sp>
        <p:nvSpPr>
          <p:cNvPr id="5" name="TextBox 4">
            <a:extLst>
              <a:ext uri="{FF2B5EF4-FFF2-40B4-BE49-F238E27FC236}">
                <a16:creationId xmlns:a16="http://schemas.microsoft.com/office/drawing/2014/main" id="{918EF8E1-AF3A-D92D-983F-325242E32E77}"/>
              </a:ext>
            </a:extLst>
          </p:cNvPr>
          <p:cNvSpPr txBox="1"/>
          <p:nvPr/>
        </p:nvSpPr>
        <p:spPr>
          <a:xfrm>
            <a:off x="6475228" y="6100565"/>
            <a:ext cx="5285033" cy="307777"/>
          </a:xfrm>
          <a:prstGeom prst="rect">
            <a:avLst/>
          </a:prstGeom>
          <a:noFill/>
        </p:spPr>
        <p:txBody>
          <a:bodyPr wrap="square">
            <a:spAutoFit/>
          </a:bodyPr>
          <a:lstStyle/>
          <a:p>
            <a:r>
              <a:rPr lang="en-US" sz="1400" dirty="0">
                <a:solidFill>
                  <a:schemeClr val="tx1"/>
                </a:solidFill>
              </a:rPr>
              <a:t>*Requires coordination with/approval by ODOT when on state route</a:t>
            </a:r>
          </a:p>
        </p:txBody>
      </p:sp>
    </p:spTree>
    <p:extLst>
      <p:ext uri="{BB962C8B-B14F-4D97-AF65-F5344CB8AC3E}">
        <p14:creationId xmlns:p14="http://schemas.microsoft.com/office/powerpoint/2010/main" val="382428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37B6-8E33-F2FB-AF9A-1A1C96F04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F7D5B-E325-DD2A-EDCA-6E76E8C22B8E}"/>
              </a:ext>
            </a:extLst>
          </p:cNvPr>
          <p:cNvSpPr>
            <a:spLocks noGrp="1"/>
          </p:cNvSpPr>
          <p:nvPr>
            <p:ph type="title"/>
          </p:nvPr>
        </p:nvSpPr>
        <p:spPr/>
        <p:txBody>
          <a:bodyPr/>
          <a:lstStyle/>
          <a:p>
            <a:r>
              <a:rPr lang="en-US" b="1" dirty="0"/>
              <a:t>ACTIVE TRANSPORTATION </a:t>
            </a:r>
            <a:br>
              <a:rPr lang="en-US" b="1" dirty="0"/>
            </a:br>
            <a:r>
              <a:rPr lang="en-US" b="1" dirty="0"/>
              <a:t>IMPROVEMENTS</a:t>
            </a:r>
          </a:p>
        </p:txBody>
      </p:sp>
      <p:sp>
        <p:nvSpPr>
          <p:cNvPr id="7" name="Content Placeholder 6">
            <a:extLst>
              <a:ext uri="{FF2B5EF4-FFF2-40B4-BE49-F238E27FC236}">
                <a16:creationId xmlns:a16="http://schemas.microsoft.com/office/drawing/2014/main" id="{5DFD5F2B-324C-9366-A45C-6DD7181D869C}"/>
              </a:ext>
            </a:extLst>
          </p:cNvPr>
          <p:cNvSpPr>
            <a:spLocks noGrp="1"/>
          </p:cNvSpPr>
          <p:nvPr>
            <p:ph idx="1"/>
          </p:nvPr>
        </p:nvSpPr>
        <p:spPr>
          <a:xfrm>
            <a:off x="581192" y="2180495"/>
            <a:ext cx="5776065" cy="4475485"/>
          </a:xfrm>
        </p:spPr>
        <p:txBody>
          <a:bodyPr>
            <a:normAutofit fontScale="92500"/>
          </a:bodyPr>
          <a:lstStyle/>
          <a:p>
            <a:pPr marL="0" indent="0">
              <a:buNone/>
            </a:pPr>
            <a:r>
              <a:rPr lang="en-US" b="1" dirty="0"/>
              <a:t>Install sidewalks, curb, gutter, curb ramps, lighting, marked crosswalks</a:t>
            </a:r>
          </a:p>
          <a:p>
            <a:r>
              <a:rPr lang="en-US" sz="2200" dirty="0"/>
              <a:t>OR 126 and SW Williams Road</a:t>
            </a:r>
          </a:p>
          <a:p>
            <a:pPr marL="0" marR="0" lvl="0" indent="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srgbClr val="3D3D3D"/>
                </a:solidFill>
                <a:effectLst/>
                <a:uLnTx/>
                <a:uFillTx/>
                <a:latin typeface="Gill Sans MT" panose="020B0502020104020203"/>
                <a:ea typeface="+mn-ea"/>
                <a:cs typeface="+mn-cs"/>
              </a:rPr>
              <a:t>Install shared-use path</a:t>
            </a:r>
          </a:p>
          <a:p>
            <a:pPr>
              <a:buClr>
                <a:srgbClr val="C8AC7A"/>
              </a:buClr>
              <a:defRPr/>
            </a:pPr>
            <a:r>
              <a:rPr lang="en-US" sz="2200" dirty="0">
                <a:solidFill>
                  <a:srgbClr val="3D3D3D"/>
                </a:solidFill>
                <a:latin typeface="Gill Sans MT" panose="020B0502020104020203"/>
              </a:rPr>
              <a:t>OR 126 from SW Powell Butte Highway to Prineville UGB</a:t>
            </a:r>
          </a:p>
          <a:p>
            <a:pPr>
              <a:buClr>
                <a:srgbClr val="C8AC7A"/>
              </a:buClr>
              <a:defRPr/>
            </a:pPr>
            <a:r>
              <a:rPr kumimoji="0" lang="en-US" sz="2200" i="0" u="none" strike="noStrike" kern="1200" cap="none" spc="0" normalizeH="0" baseline="0" noProof="0" dirty="0">
                <a:ln>
                  <a:noFill/>
                </a:ln>
                <a:solidFill>
                  <a:srgbClr val="3D3D3D"/>
                </a:solidFill>
                <a:effectLst/>
                <a:uLnTx/>
                <a:uFillTx/>
                <a:latin typeface="Gill Sans MT" panose="020B0502020104020203"/>
                <a:ea typeface="+mn-ea"/>
                <a:cs typeface="+mn-cs"/>
              </a:rPr>
              <a:t>Barnes Butte Road to Iron Horse path</a:t>
            </a:r>
            <a:endParaRPr lang="en-US" sz="2200" dirty="0">
              <a:solidFill>
                <a:srgbClr val="3D3D3D"/>
              </a:solidFill>
              <a:latin typeface="Gill Sans MT" panose="020B0502020104020203"/>
            </a:endParaRPr>
          </a:p>
          <a:p>
            <a:pPr>
              <a:buClr>
                <a:srgbClr val="C8AC7A"/>
              </a:buClr>
              <a:defRPr/>
            </a:pPr>
            <a:r>
              <a:rPr kumimoji="0" lang="en-US" sz="2200" i="0" u="none" strike="noStrike" kern="1200" cap="none" spc="0" normalizeH="0" baseline="0" noProof="0" dirty="0">
                <a:ln>
                  <a:noFill/>
                </a:ln>
                <a:solidFill>
                  <a:srgbClr val="3D3D3D"/>
                </a:solidFill>
                <a:effectLst/>
                <a:uLnTx/>
                <a:uFillTx/>
                <a:latin typeface="Gill Sans MT" panose="020B0502020104020203"/>
                <a:ea typeface="+mn-ea"/>
                <a:cs typeface="+mn-cs"/>
              </a:rPr>
              <a:t>US 26 from existing </a:t>
            </a:r>
            <a:r>
              <a:rPr lang="en-US" sz="2200" dirty="0">
                <a:solidFill>
                  <a:srgbClr val="3D3D3D"/>
                </a:solidFill>
                <a:latin typeface="Gill Sans MT" panose="020B0502020104020203"/>
              </a:rPr>
              <a:t>path to County line</a:t>
            </a:r>
          </a:p>
          <a:p>
            <a:pPr>
              <a:buClr>
                <a:srgbClr val="C8AC7A"/>
              </a:buClr>
              <a:defRPr/>
            </a:pPr>
            <a:r>
              <a:rPr kumimoji="0" lang="en-US" sz="2200" i="0" u="none" strike="noStrike" kern="1200" cap="none" spc="0" normalizeH="0" baseline="0" noProof="0" dirty="0">
                <a:ln>
                  <a:noFill/>
                </a:ln>
                <a:solidFill>
                  <a:srgbClr val="3D3D3D"/>
                </a:solidFill>
                <a:effectLst/>
                <a:uLnTx/>
                <a:uFillTx/>
                <a:latin typeface="Gill Sans MT" panose="020B0502020104020203"/>
                <a:ea typeface="+mn-ea"/>
                <a:cs typeface="+mn-cs"/>
              </a:rPr>
              <a:t>Houston Lake Road, SW Williams Road, Reif Road</a:t>
            </a:r>
          </a:p>
          <a:p>
            <a:pPr>
              <a:buClr>
                <a:srgbClr val="C8AC7A"/>
              </a:buClr>
              <a:defRPr/>
            </a:pPr>
            <a:r>
              <a:rPr lang="en-US" sz="2200" dirty="0">
                <a:solidFill>
                  <a:srgbClr val="3D3D3D"/>
                </a:solidFill>
                <a:latin typeface="Gill Sans MT" panose="020B0502020104020203"/>
              </a:rPr>
              <a:t>OR 27 to planned path in Prineville</a:t>
            </a:r>
          </a:p>
          <a:p>
            <a:endParaRPr lang="en-US" sz="2000" dirty="0"/>
          </a:p>
        </p:txBody>
      </p:sp>
      <p:pic>
        <p:nvPicPr>
          <p:cNvPr id="3" name="Picture 2">
            <a:extLst>
              <a:ext uri="{FF2B5EF4-FFF2-40B4-BE49-F238E27FC236}">
                <a16:creationId xmlns:a16="http://schemas.microsoft.com/office/drawing/2014/main" id="{240C7537-9E09-2DA8-1114-1A7E548B80E6}"/>
              </a:ext>
            </a:extLst>
          </p:cNvPr>
          <p:cNvPicPr>
            <a:picLocks noChangeAspect="1"/>
          </p:cNvPicPr>
          <p:nvPr/>
        </p:nvPicPr>
        <p:blipFill>
          <a:blip r:embed="rId3">
            <a:extLst>
              <a:ext uri="{28A0092B-C50C-407E-A947-70E740481C1C}">
                <a14:useLocalDpi xmlns:a14="http://schemas.microsoft.com/office/drawing/2010/main" val="0"/>
              </a:ext>
            </a:extLst>
          </a:blip>
          <a:srcRect l="5103" t="3088" r="4991" b="14570"/>
          <a:stretch>
            <a:fillRect/>
          </a:stretch>
        </p:blipFill>
        <p:spPr>
          <a:xfrm>
            <a:off x="6405789" y="0"/>
            <a:ext cx="5786211" cy="6858000"/>
          </a:xfrm>
          <a:prstGeom prst="rect">
            <a:avLst/>
          </a:prstGeom>
        </p:spPr>
      </p:pic>
      <p:pic>
        <p:nvPicPr>
          <p:cNvPr id="5" name="Picture 4">
            <a:extLst>
              <a:ext uri="{FF2B5EF4-FFF2-40B4-BE49-F238E27FC236}">
                <a16:creationId xmlns:a16="http://schemas.microsoft.com/office/drawing/2014/main" id="{A730E10C-B931-69AF-10BF-1025D8570326}"/>
              </a:ext>
            </a:extLst>
          </p:cNvPr>
          <p:cNvPicPr>
            <a:picLocks noChangeAspect="1"/>
          </p:cNvPicPr>
          <p:nvPr/>
        </p:nvPicPr>
        <p:blipFill>
          <a:blip r:embed="rId4">
            <a:extLst>
              <a:ext uri="{28A0092B-C50C-407E-A947-70E740481C1C}">
                <a14:useLocalDpi xmlns:a14="http://schemas.microsoft.com/office/drawing/2010/main" val="0"/>
              </a:ext>
            </a:extLst>
          </a:blip>
          <a:srcRect l="26507" t="85590" r="29721" b="2389"/>
          <a:stretch>
            <a:fillRect/>
          </a:stretch>
        </p:blipFill>
        <p:spPr>
          <a:xfrm>
            <a:off x="8603333" y="5582653"/>
            <a:ext cx="3588668" cy="1275347"/>
          </a:xfrm>
          <a:prstGeom prst="rect">
            <a:avLst/>
          </a:prstGeom>
        </p:spPr>
      </p:pic>
    </p:spTree>
    <p:extLst>
      <p:ext uri="{BB962C8B-B14F-4D97-AF65-F5344CB8AC3E}">
        <p14:creationId xmlns:p14="http://schemas.microsoft.com/office/powerpoint/2010/main" val="4221812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26078E-AB15-8F22-2187-16FC86D82548}"/>
              </a:ext>
            </a:extLst>
          </p:cNvPr>
          <p:cNvSpPr>
            <a:spLocks noGrp="1"/>
          </p:cNvSpPr>
          <p:nvPr>
            <p:ph type="ctrTitle"/>
          </p:nvPr>
        </p:nvSpPr>
        <p:spPr/>
        <p:txBody>
          <a:bodyPr/>
          <a:lstStyle/>
          <a:p>
            <a:r>
              <a:rPr lang="en-US" dirty="0"/>
              <a:t>Hearing #1 slides – as needed</a:t>
            </a:r>
          </a:p>
        </p:txBody>
      </p:sp>
      <p:sp>
        <p:nvSpPr>
          <p:cNvPr id="6" name="Subtitle 5">
            <a:extLst>
              <a:ext uri="{FF2B5EF4-FFF2-40B4-BE49-F238E27FC236}">
                <a16:creationId xmlns:a16="http://schemas.microsoft.com/office/drawing/2014/main" id="{681FA224-EB1E-D677-6A8A-3E373EA14121}"/>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825A957D-0265-A58F-45CC-63512F843200}"/>
              </a:ext>
            </a:extLst>
          </p:cNvPr>
          <p:cNvSpPr>
            <a:spLocks noGrp="1"/>
          </p:cNvSpPr>
          <p:nvPr>
            <p:ph type="ftr" sz="quarter" idx="11"/>
          </p:nvPr>
        </p:nvSpPr>
        <p:spPr/>
        <p:txBody>
          <a:bodyPr/>
          <a:lstStyle/>
          <a:p>
            <a:r>
              <a:rPr lang="en-US"/>
              <a:t>Planning Commission Work Session</a:t>
            </a:r>
            <a:endParaRPr lang="en-US" dirty="0"/>
          </a:p>
        </p:txBody>
      </p:sp>
    </p:spTree>
    <p:extLst>
      <p:ext uri="{BB962C8B-B14F-4D97-AF65-F5344CB8AC3E}">
        <p14:creationId xmlns:p14="http://schemas.microsoft.com/office/powerpoint/2010/main" val="3188184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275B-51C7-A86F-016D-41BAB9CF7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601FD-A0BE-CDDF-FD62-9D67C90A69F5}"/>
              </a:ext>
            </a:extLst>
          </p:cNvPr>
          <p:cNvSpPr>
            <a:spLocks noGrp="1"/>
          </p:cNvSpPr>
          <p:nvPr>
            <p:ph type="title"/>
          </p:nvPr>
        </p:nvSpPr>
        <p:spPr/>
        <p:txBody>
          <a:bodyPr/>
          <a:lstStyle/>
          <a:p>
            <a:r>
              <a:rPr lang="en-US" b="1" dirty="0"/>
              <a:t>ACTIVE TRANSPORTATION </a:t>
            </a:r>
            <a:br>
              <a:rPr lang="en-US" b="1" dirty="0"/>
            </a:br>
            <a:r>
              <a:rPr lang="en-US" b="1" dirty="0"/>
              <a:t>IMPROVEMENTS</a:t>
            </a:r>
          </a:p>
        </p:txBody>
      </p:sp>
      <p:sp>
        <p:nvSpPr>
          <p:cNvPr id="7" name="Content Placeholder 6">
            <a:extLst>
              <a:ext uri="{FF2B5EF4-FFF2-40B4-BE49-F238E27FC236}">
                <a16:creationId xmlns:a16="http://schemas.microsoft.com/office/drawing/2014/main" id="{A2C880A7-B7EF-C236-48E1-6273059136DB}"/>
              </a:ext>
            </a:extLst>
          </p:cNvPr>
          <p:cNvSpPr>
            <a:spLocks noGrp="1"/>
          </p:cNvSpPr>
          <p:nvPr>
            <p:ph idx="1"/>
          </p:nvPr>
        </p:nvSpPr>
        <p:spPr>
          <a:xfrm>
            <a:off x="581192" y="2180496"/>
            <a:ext cx="5776065" cy="4209671"/>
          </a:xfrm>
        </p:spPr>
        <p:txBody>
          <a:bodyPr>
            <a:normAutofit/>
          </a:bodyPr>
          <a:lstStyle/>
          <a:p>
            <a:pPr marL="0" marR="0" lvl="0" indent="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None/>
              <a:tabLst/>
              <a:defRPr/>
            </a:pPr>
            <a:r>
              <a:rPr kumimoji="0" lang="en-US" b="1" i="0" u="none" strike="noStrike" kern="1200" cap="none" spc="0" normalizeH="0" baseline="0" noProof="0" dirty="0">
                <a:ln>
                  <a:noFill/>
                </a:ln>
                <a:solidFill>
                  <a:srgbClr val="3D3D3D"/>
                </a:solidFill>
                <a:effectLst/>
                <a:uLnTx/>
                <a:uFillTx/>
                <a:latin typeface="Gill Sans MT" panose="020B0502020104020203"/>
                <a:ea typeface="+mn-ea"/>
                <a:cs typeface="+mn-cs"/>
              </a:rPr>
              <a:t>Add paved shoulders</a:t>
            </a:r>
          </a:p>
          <a:p>
            <a:pPr>
              <a:buClr>
                <a:srgbClr val="C8AC7A"/>
              </a:buClr>
              <a:defRPr/>
            </a:pPr>
            <a:r>
              <a:rPr lang="en-US" sz="2000" dirty="0">
                <a:solidFill>
                  <a:srgbClr val="3D3D3D"/>
                </a:solidFill>
                <a:latin typeface="Gill Sans MT" panose="020B0502020104020203"/>
              </a:rPr>
              <a:t>Barnes Butte Road</a:t>
            </a:r>
          </a:p>
          <a:p>
            <a:pPr>
              <a:buClr>
                <a:srgbClr val="C8AC7A"/>
              </a:buClr>
              <a:defRPr/>
            </a:pPr>
            <a:r>
              <a:rPr kumimoji="0" lang="en-US" sz="2000" i="0" u="none" strike="noStrike" kern="1200" cap="none" spc="0" normalizeH="0" baseline="0" noProof="0" dirty="0">
                <a:ln>
                  <a:noFill/>
                </a:ln>
                <a:solidFill>
                  <a:srgbClr val="3D3D3D"/>
                </a:solidFill>
                <a:effectLst/>
                <a:uLnTx/>
                <a:uFillTx/>
                <a:latin typeface="Gill Sans MT" panose="020B0502020104020203"/>
                <a:ea typeface="+mn-ea"/>
                <a:cs typeface="+mn-cs"/>
              </a:rPr>
              <a:t>SE Juniper Canyon Road</a:t>
            </a:r>
          </a:p>
          <a:p>
            <a:pPr marL="0" indent="0">
              <a:buClr>
                <a:srgbClr val="C8AC7A"/>
              </a:buClr>
              <a:buNone/>
              <a:defRPr/>
            </a:pPr>
            <a:r>
              <a:rPr lang="en-US" b="1" dirty="0">
                <a:solidFill>
                  <a:srgbClr val="3D3D3D"/>
                </a:solidFill>
                <a:latin typeface="Gill Sans MT" panose="020B0502020104020203"/>
              </a:rPr>
              <a:t>Construct bicycle hub (rest stop)</a:t>
            </a:r>
          </a:p>
          <a:p>
            <a:pPr>
              <a:buClr>
                <a:srgbClr val="C8AC7A"/>
              </a:buClr>
              <a:defRPr/>
            </a:pPr>
            <a:r>
              <a:rPr kumimoji="0" lang="en-US" sz="2000" i="0" u="none" strike="noStrike" kern="1200" cap="none" spc="0" normalizeH="0" baseline="0" noProof="0" dirty="0">
                <a:ln>
                  <a:noFill/>
                </a:ln>
                <a:solidFill>
                  <a:srgbClr val="3D3D3D"/>
                </a:solidFill>
                <a:effectLst/>
                <a:uLnTx/>
                <a:uFillTx/>
                <a:latin typeface="Gill Sans MT" panose="020B0502020104020203"/>
                <a:ea typeface="+mn-ea"/>
                <a:cs typeface="+mn-cs"/>
              </a:rPr>
              <a:t>OR 27 Scenic Bikeway corridor</a:t>
            </a:r>
          </a:p>
          <a:p>
            <a:pPr marL="0" marR="0" lvl="0" indent="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srgbClr val="3D3D3D"/>
                </a:solidFill>
                <a:effectLst/>
                <a:uLnTx/>
                <a:uFillTx/>
                <a:latin typeface="Gill Sans MT" panose="020B0502020104020203"/>
                <a:ea typeface="+mn-ea"/>
                <a:cs typeface="+mn-cs"/>
              </a:rPr>
              <a:t>Add bicycle route signage</a:t>
            </a:r>
          </a:p>
          <a:p>
            <a:pPr marL="306000" marR="0" lvl="0" indent="-30600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Gill Sans MT" panose="020B0502020104020203"/>
                <a:ea typeface="+mn-ea"/>
                <a:cs typeface="+mn-cs"/>
              </a:rPr>
              <a:t>Countywide</a:t>
            </a:r>
          </a:p>
          <a:p>
            <a:pPr>
              <a:buClr>
                <a:srgbClr val="C8AC7A"/>
              </a:buClr>
              <a:defRPr/>
            </a:pPr>
            <a:endParaRPr kumimoji="0" lang="en-US" sz="2000" i="0" u="none" strike="noStrike" kern="1200" cap="none" spc="0" normalizeH="0" baseline="0" noProof="0" dirty="0">
              <a:ln>
                <a:noFill/>
              </a:ln>
              <a:solidFill>
                <a:srgbClr val="3D3D3D"/>
              </a:solidFill>
              <a:effectLst/>
              <a:uLnTx/>
              <a:uFillTx/>
              <a:latin typeface="Gill Sans MT" panose="020B0502020104020203"/>
              <a:ea typeface="+mn-ea"/>
              <a:cs typeface="+mn-cs"/>
            </a:endParaRPr>
          </a:p>
          <a:p>
            <a:endParaRPr lang="en-US" sz="2000" dirty="0"/>
          </a:p>
        </p:txBody>
      </p:sp>
      <p:pic>
        <p:nvPicPr>
          <p:cNvPr id="3" name="Picture 2">
            <a:extLst>
              <a:ext uri="{FF2B5EF4-FFF2-40B4-BE49-F238E27FC236}">
                <a16:creationId xmlns:a16="http://schemas.microsoft.com/office/drawing/2014/main" id="{8C47C736-1CCD-65C7-6577-CAB68087FF3F}"/>
              </a:ext>
            </a:extLst>
          </p:cNvPr>
          <p:cNvPicPr>
            <a:picLocks noChangeAspect="1"/>
          </p:cNvPicPr>
          <p:nvPr/>
        </p:nvPicPr>
        <p:blipFill>
          <a:blip r:embed="rId3">
            <a:extLst>
              <a:ext uri="{28A0092B-C50C-407E-A947-70E740481C1C}">
                <a14:useLocalDpi xmlns:a14="http://schemas.microsoft.com/office/drawing/2010/main" val="0"/>
              </a:ext>
            </a:extLst>
          </a:blip>
          <a:srcRect l="5103" t="3088" r="4991" b="14570"/>
          <a:stretch>
            <a:fillRect/>
          </a:stretch>
        </p:blipFill>
        <p:spPr>
          <a:xfrm>
            <a:off x="6405789" y="1"/>
            <a:ext cx="5786211" cy="6858000"/>
          </a:xfrm>
          <a:prstGeom prst="rect">
            <a:avLst/>
          </a:prstGeom>
        </p:spPr>
      </p:pic>
      <p:pic>
        <p:nvPicPr>
          <p:cNvPr id="5" name="Picture 4">
            <a:extLst>
              <a:ext uri="{FF2B5EF4-FFF2-40B4-BE49-F238E27FC236}">
                <a16:creationId xmlns:a16="http://schemas.microsoft.com/office/drawing/2014/main" id="{8636F6A1-042E-C5A3-D118-6599A909C0C1}"/>
              </a:ext>
            </a:extLst>
          </p:cNvPr>
          <p:cNvPicPr>
            <a:picLocks noChangeAspect="1"/>
          </p:cNvPicPr>
          <p:nvPr/>
        </p:nvPicPr>
        <p:blipFill>
          <a:blip r:embed="rId4">
            <a:extLst>
              <a:ext uri="{28A0092B-C50C-407E-A947-70E740481C1C}">
                <a14:useLocalDpi xmlns:a14="http://schemas.microsoft.com/office/drawing/2010/main" val="0"/>
              </a:ext>
            </a:extLst>
          </a:blip>
          <a:srcRect l="26507" t="85590" r="29721" b="2389"/>
          <a:stretch>
            <a:fillRect/>
          </a:stretch>
        </p:blipFill>
        <p:spPr>
          <a:xfrm>
            <a:off x="8603333" y="5582653"/>
            <a:ext cx="3588668" cy="1275347"/>
          </a:xfrm>
          <a:prstGeom prst="rect">
            <a:avLst/>
          </a:prstGeom>
        </p:spPr>
      </p:pic>
    </p:spTree>
    <p:extLst>
      <p:ext uri="{BB962C8B-B14F-4D97-AF65-F5344CB8AC3E}">
        <p14:creationId xmlns:p14="http://schemas.microsoft.com/office/powerpoint/2010/main" val="4031614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Public transportation Improvements</a:t>
            </a:r>
          </a:p>
        </p:txBody>
      </p:sp>
      <p:graphicFrame>
        <p:nvGraphicFramePr>
          <p:cNvPr id="3" name="Table 2">
            <a:extLst>
              <a:ext uri="{FF2B5EF4-FFF2-40B4-BE49-F238E27FC236}">
                <a16:creationId xmlns:a16="http://schemas.microsoft.com/office/drawing/2014/main" id="{600AF1BD-30FD-1CCD-062D-A24C7459C401}"/>
              </a:ext>
            </a:extLst>
          </p:cNvPr>
          <p:cNvGraphicFramePr>
            <a:graphicFrameLocks noGrp="1"/>
          </p:cNvGraphicFramePr>
          <p:nvPr>
            <p:extLst>
              <p:ext uri="{D42A27DB-BD31-4B8C-83A1-F6EECF244321}">
                <p14:modId xmlns:p14="http://schemas.microsoft.com/office/powerpoint/2010/main" val="3012749726"/>
              </p:ext>
            </p:extLst>
          </p:nvPr>
        </p:nvGraphicFramePr>
        <p:xfrm>
          <a:off x="581192" y="2234469"/>
          <a:ext cx="10720915" cy="3211713"/>
        </p:xfrm>
        <a:graphic>
          <a:graphicData uri="http://schemas.openxmlformats.org/drawingml/2006/table">
            <a:tbl>
              <a:tblPr firstRow="1" firstCol="1">
                <a:tableStyleId>{5C22544A-7EE6-4342-B048-85BDC9FD1C3A}</a:tableStyleId>
              </a:tblPr>
              <a:tblGrid>
                <a:gridCol w="3598332">
                  <a:extLst>
                    <a:ext uri="{9D8B030D-6E8A-4147-A177-3AD203B41FA5}">
                      <a16:colId xmlns:a16="http://schemas.microsoft.com/office/drawing/2014/main" val="3301226402"/>
                    </a:ext>
                  </a:extLst>
                </a:gridCol>
                <a:gridCol w="7122583">
                  <a:extLst>
                    <a:ext uri="{9D8B030D-6E8A-4147-A177-3AD203B41FA5}">
                      <a16:colId xmlns:a16="http://schemas.microsoft.com/office/drawing/2014/main" val="1607610094"/>
                    </a:ext>
                  </a:extLst>
                </a:gridCol>
              </a:tblGrid>
              <a:tr h="190500">
                <a:tc gridSpan="2">
                  <a:txBody>
                    <a:bodyPr/>
                    <a:lstStyle/>
                    <a:p>
                      <a:pPr marL="73025" marR="73025" algn="ctr">
                        <a:spcBef>
                          <a:spcPts val="400"/>
                        </a:spcBef>
                        <a:spcAft>
                          <a:spcPts val="200"/>
                        </a:spcAft>
                      </a:pPr>
                      <a:r>
                        <a:rPr lang="en-US" sz="1600" dirty="0">
                          <a:effectLst/>
                        </a:rPr>
                        <a:t>Project Descriptions</a:t>
                      </a:r>
                    </a:p>
                  </a:txBody>
                  <a:tcPr marL="0" marR="0" marT="0" marB="0"/>
                </a:tc>
                <a:tc hMerge="1">
                  <a:txBody>
                    <a:bodyPr/>
                    <a:lstStyle/>
                    <a:p>
                      <a:endParaRPr/>
                    </a:p>
                  </a:txBody>
                  <a:tcPr marL="0" marR="0" marT="0" marB="0"/>
                </a:tc>
                <a:extLst>
                  <a:ext uri="{0D108BD9-81ED-4DB2-BD59-A6C34878D82A}">
                    <a16:rowId xmlns:a16="http://schemas.microsoft.com/office/drawing/2014/main" val="4138713090"/>
                  </a:ext>
                </a:extLst>
              </a:tr>
              <a:tr h="703041">
                <a:tc>
                  <a:txBody>
                    <a:bodyPr/>
                    <a:lstStyle/>
                    <a:p>
                      <a:pPr marL="73025" marR="73025">
                        <a:spcBef>
                          <a:spcPts val="200"/>
                        </a:spcBef>
                        <a:spcAft>
                          <a:spcPts val="200"/>
                        </a:spcAft>
                      </a:pPr>
                      <a:r>
                        <a:rPr lang="en-US" sz="1600" dirty="0">
                          <a:solidFill>
                            <a:schemeClr val="bg2"/>
                          </a:solidFill>
                          <a:effectLst/>
                        </a:rPr>
                        <a:t>Cascades East Transit Service </a:t>
                      </a:r>
                      <a:endParaRPr lang="en-US" sz="1600" dirty="0">
                        <a:solidFill>
                          <a:schemeClr val="bg2"/>
                        </a:solidFill>
                        <a:effectLst/>
                        <a:latin typeface="Franklin Gothic Book" panose="020B0503020102020204" pitchFamily="34" charset="0"/>
                        <a:cs typeface="Times New Roman" panose="02020603050405020304" pitchFamily="18" charset="0"/>
                      </a:endParaRPr>
                    </a:p>
                    <a:p>
                      <a:pPr marL="73025" marR="73025" lvl="0">
                        <a:spcBef>
                          <a:spcPts val="200"/>
                        </a:spcBef>
                        <a:spcAft>
                          <a:spcPts val="200"/>
                        </a:spcAft>
                        <a:buNone/>
                      </a:pPr>
                      <a:r>
                        <a:rPr lang="en-US" sz="1600" dirty="0">
                          <a:solidFill>
                            <a:schemeClr val="bg2"/>
                          </a:solidFill>
                          <a:effectLst/>
                        </a:rPr>
                        <a:t>Enhancement Plan </a:t>
                      </a:r>
                      <a:endParaRPr lang="en-US" sz="1600" dirty="0">
                        <a:solidFill>
                          <a:schemeClr val="bg2"/>
                        </a:solidFill>
                        <a:effectLst/>
                        <a:latin typeface="Franklin Gothic Book"/>
                        <a:ea typeface="Times New Roman" panose="02020603050405020304" pitchFamily="18" charset="0"/>
                        <a:cs typeface="Times New Roman"/>
                      </a:endParaRPr>
                    </a:p>
                  </a:txBody>
                  <a:tcPr marL="0" marR="0" marT="0" marB="0"/>
                </a:tc>
                <a:tc>
                  <a:txBody>
                    <a:bodyPr/>
                    <a:lstStyle/>
                    <a:p>
                      <a:pPr marL="73025" marR="73025">
                        <a:spcBef>
                          <a:spcPts val="200"/>
                        </a:spcBef>
                        <a:spcAft>
                          <a:spcPts val="200"/>
                        </a:spcAft>
                      </a:pPr>
                      <a:r>
                        <a:rPr lang="en-US" sz="1600" dirty="0">
                          <a:effectLst/>
                        </a:rPr>
                        <a:t>Institute evening and Saturday limited circulation as part of Route 26 flex-route </a:t>
                      </a:r>
                    </a:p>
                  </a:txBody>
                  <a:tcPr marL="0" marR="0" marT="0" marB="0"/>
                </a:tc>
                <a:extLst>
                  <a:ext uri="{0D108BD9-81ED-4DB2-BD59-A6C34878D82A}">
                    <a16:rowId xmlns:a16="http://schemas.microsoft.com/office/drawing/2014/main" val="2988456630"/>
                  </a:ext>
                </a:extLst>
              </a:tr>
              <a:tr h="550333">
                <a:tc>
                  <a:txBody>
                    <a:bodyPr/>
                    <a:lstStyle/>
                    <a:p>
                      <a:pPr marL="73025" marR="73025">
                        <a:spcBef>
                          <a:spcPts val="200"/>
                        </a:spcBef>
                        <a:spcAft>
                          <a:spcPts val="200"/>
                        </a:spcAft>
                      </a:pPr>
                      <a:r>
                        <a:rPr lang="en-US" sz="1600" dirty="0">
                          <a:solidFill>
                            <a:schemeClr val="bg2"/>
                          </a:solidFill>
                          <a:effectLst/>
                        </a:rPr>
                        <a:t>Fixed route enhancements</a:t>
                      </a:r>
                      <a:endParaRPr lang="en-US" sz="1600" dirty="0">
                        <a:solidFill>
                          <a:schemeClr val="bg2"/>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spcBef>
                          <a:spcPts val="200"/>
                        </a:spcBef>
                        <a:spcAft>
                          <a:spcPts val="200"/>
                        </a:spcAft>
                      </a:pPr>
                      <a:r>
                        <a:rPr lang="en-US" sz="1600" dirty="0">
                          <a:effectLst/>
                        </a:rPr>
                        <a:t>Increase service in Prineville with eventual deviated fixed route or a purely fixed route to provide connections to more destinations.</a:t>
                      </a:r>
                      <a:endParaRPr lang="en-US" sz="16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33135800"/>
                  </a:ext>
                </a:extLst>
              </a:tr>
              <a:tr h="867833">
                <a:tc>
                  <a:txBody>
                    <a:bodyPr/>
                    <a:lstStyle/>
                    <a:p>
                      <a:pPr marL="73025" marR="73025">
                        <a:spcBef>
                          <a:spcPts val="200"/>
                        </a:spcBef>
                        <a:spcAft>
                          <a:spcPts val="200"/>
                        </a:spcAft>
                      </a:pPr>
                      <a:r>
                        <a:rPr lang="en-US" sz="1600" dirty="0">
                          <a:solidFill>
                            <a:schemeClr val="bg2"/>
                          </a:solidFill>
                          <a:effectLst/>
                        </a:rPr>
                        <a:t>Dial-A-Ride enhancements and</a:t>
                      </a:r>
                    </a:p>
                    <a:p>
                      <a:pPr marL="73025" marR="73025">
                        <a:spcBef>
                          <a:spcPts val="200"/>
                        </a:spcBef>
                        <a:spcAft>
                          <a:spcPts val="200"/>
                        </a:spcAft>
                      </a:pPr>
                      <a:r>
                        <a:rPr lang="en-US" sz="1600" dirty="0">
                          <a:solidFill>
                            <a:schemeClr val="bg2"/>
                          </a:solidFill>
                          <a:effectLst/>
                        </a:rPr>
                        <a:t>Transportation Network Company (TNC) encouragement</a:t>
                      </a:r>
                      <a:endParaRPr lang="en-US" sz="1600" dirty="0">
                        <a:solidFill>
                          <a:schemeClr val="bg2"/>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spcBef>
                          <a:spcPts val="200"/>
                        </a:spcBef>
                        <a:spcAft>
                          <a:spcPts val="200"/>
                        </a:spcAft>
                      </a:pPr>
                      <a:r>
                        <a:rPr lang="en-US" sz="1600" dirty="0">
                          <a:effectLst/>
                        </a:rPr>
                        <a:t>Improve accessibility for residents in rural Crook County through a larger service area for dial-a-ride service. </a:t>
                      </a:r>
                    </a:p>
                    <a:p>
                      <a:pPr marL="73025" marR="73025">
                        <a:spcBef>
                          <a:spcPts val="200"/>
                        </a:spcBef>
                        <a:spcAft>
                          <a:spcPts val="200"/>
                        </a:spcAft>
                      </a:pPr>
                      <a:r>
                        <a:rPr lang="en-US" sz="1600" dirty="0">
                          <a:effectLst/>
                        </a:rPr>
                        <a:t>Additionally, incorporate TNC elements into the current Dial-A-Ride system.</a:t>
                      </a:r>
                      <a:endParaRPr lang="en-US" sz="16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20307523"/>
                  </a:ext>
                </a:extLst>
              </a:tr>
              <a:tr h="846666">
                <a:tc>
                  <a:txBody>
                    <a:bodyPr/>
                    <a:lstStyle/>
                    <a:p>
                      <a:pPr marL="73025" marR="73025">
                        <a:spcBef>
                          <a:spcPts val="200"/>
                        </a:spcBef>
                        <a:spcAft>
                          <a:spcPts val="200"/>
                        </a:spcAft>
                      </a:pPr>
                      <a:r>
                        <a:rPr lang="en-US" sz="1600" dirty="0">
                          <a:solidFill>
                            <a:schemeClr val="bg2"/>
                          </a:solidFill>
                          <a:effectLst/>
                        </a:rPr>
                        <a:t>Transit community outreach</a:t>
                      </a:r>
                      <a:endParaRPr lang="en-US" sz="1600" dirty="0">
                        <a:solidFill>
                          <a:schemeClr val="bg2"/>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spcBef>
                          <a:spcPts val="200"/>
                        </a:spcBef>
                        <a:spcAft>
                          <a:spcPts val="200"/>
                        </a:spcAft>
                      </a:pPr>
                      <a:r>
                        <a:rPr lang="en-US" sz="1600" dirty="0">
                          <a:effectLst/>
                        </a:rPr>
                        <a:t>Educate the community about connections available within Redmond and Prineville to reach key destination such as Central Oregon Community College (COCC), the Redmond Airport, the hospital, and additional locations within Bend.</a:t>
                      </a:r>
                      <a:endParaRPr lang="en-US" sz="16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78220116"/>
                  </a:ext>
                </a:extLst>
              </a:tr>
            </a:tbl>
          </a:graphicData>
        </a:graphic>
      </p:graphicFrame>
    </p:spTree>
    <p:extLst>
      <p:ext uri="{BB962C8B-B14F-4D97-AF65-F5344CB8AC3E}">
        <p14:creationId xmlns:p14="http://schemas.microsoft.com/office/powerpoint/2010/main" val="80566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Freight</a:t>
            </a:r>
          </a:p>
        </p:txBody>
      </p:sp>
      <p:graphicFrame>
        <p:nvGraphicFramePr>
          <p:cNvPr id="3" name="Table 2">
            <a:extLst>
              <a:ext uri="{FF2B5EF4-FFF2-40B4-BE49-F238E27FC236}">
                <a16:creationId xmlns:a16="http://schemas.microsoft.com/office/drawing/2014/main" id="{752457CF-78CA-4A60-8555-436BFAA038B0}"/>
              </a:ext>
            </a:extLst>
          </p:cNvPr>
          <p:cNvGraphicFramePr>
            <a:graphicFrameLocks noGrp="1"/>
          </p:cNvGraphicFramePr>
          <p:nvPr>
            <p:extLst>
              <p:ext uri="{D42A27DB-BD31-4B8C-83A1-F6EECF244321}">
                <p14:modId xmlns:p14="http://schemas.microsoft.com/office/powerpoint/2010/main" val="3319873952"/>
              </p:ext>
            </p:extLst>
          </p:nvPr>
        </p:nvGraphicFramePr>
        <p:xfrm>
          <a:off x="521982" y="2767083"/>
          <a:ext cx="10620206" cy="2995932"/>
        </p:xfrm>
        <a:graphic>
          <a:graphicData uri="http://schemas.openxmlformats.org/drawingml/2006/table">
            <a:tbl>
              <a:tblPr firstRow="1" firstCol="1">
                <a:tableStyleId>{5C22544A-7EE6-4342-B048-85BDC9FD1C3A}</a:tableStyleId>
              </a:tblPr>
              <a:tblGrid>
                <a:gridCol w="3809999">
                  <a:extLst>
                    <a:ext uri="{9D8B030D-6E8A-4147-A177-3AD203B41FA5}">
                      <a16:colId xmlns:a16="http://schemas.microsoft.com/office/drawing/2014/main" val="662767400"/>
                    </a:ext>
                  </a:extLst>
                </a:gridCol>
                <a:gridCol w="6810207">
                  <a:extLst>
                    <a:ext uri="{9D8B030D-6E8A-4147-A177-3AD203B41FA5}">
                      <a16:colId xmlns:a16="http://schemas.microsoft.com/office/drawing/2014/main" val="552871061"/>
                    </a:ext>
                  </a:extLst>
                </a:gridCol>
              </a:tblGrid>
              <a:tr h="367983">
                <a:tc>
                  <a:txBody>
                    <a:bodyPr/>
                    <a:lstStyle/>
                    <a:p>
                      <a:pPr marL="73025" marR="73025" algn="ctr">
                        <a:spcBef>
                          <a:spcPts val="400"/>
                        </a:spcBef>
                        <a:spcAft>
                          <a:spcPts val="200"/>
                        </a:spcAft>
                      </a:pPr>
                      <a:r>
                        <a:rPr lang="en-US" sz="2000" dirty="0">
                          <a:effectLst/>
                        </a:rPr>
                        <a:t>Project Location</a:t>
                      </a:r>
                      <a:endParaRPr lang="en-US" sz="2000" b="1"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2000" dirty="0">
                          <a:effectLst/>
                        </a:rPr>
                        <a:t>Project Description</a:t>
                      </a:r>
                      <a:endParaRPr lang="en-US" sz="2000" b="1"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6422072"/>
                  </a:ext>
                </a:extLst>
              </a:tr>
              <a:tr h="1103949">
                <a:tc>
                  <a:txBody>
                    <a:bodyPr/>
                    <a:lstStyle/>
                    <a:p>
                      <a:pPr marL="71120" marR="71120">
                        <a:spcBef>
                          <a:spcPts val="200"/>
                        </a:spcBef>
                        <a:spcAft>
                          <a:spcPts val="200"/>
                        </a:spcAft>
                      </a:pPr>
                      <a:r>
                        <a:rPr lang="en-US" sz="2000" u="none" dirty="0">
                          <a:solidFill>
                            <a:schemeClr val="bg2"/>
                          </a:solidFill>
                          <a:effectLst/>
                          <a:latin typeface="+mn-lt"/>
                          <a:ea typeface="Times New Roman" panose="02020603050405020304" pitchFamily="18" charset="0"/>
                          <a:cs typeface="Times New Roman" panose="02020603050405020304" pitchFamily="18" charset="0"/>
                        </a:rPr>
                        <a:t>Bus Evans Road and Elliott Lane reconstruction to freight route standards</a:t>
                      </a:r>
                    </a:p>
                  </a:txBody>
                  <a:tcPr marL="0" marR="0" marT="0" marB="0"/>
                </a:tc>
                <a:tc>
                  <a:txBody>
                    <a:bodyPr/>
                    <a:lstStyle/>
                    <a:p>
                      <a:pPr marL="71120" marR="71120">
                        <a:spcBef>
                          <a:spcPts val="200"/>
                        </a:spcBef>
                        <a:spcAft>
                          <a:spcPts val="200"/>
                        </a:spcAft>
                      </a:pPr>
                      <a:r>
                        <a:rPr lang="en-US" sz="2000" dirty="0">
                          <a:effectLst/>
                        </a:rPr>
                        <a:t>Reconstruct Bus Evans Road and Elliot Lane to freight route standards, with 12-ft lanes, 2-ft shoulders on each side, including 17.14 feet of rock shoulder, and the appropriate roadway base. Bus Evans Road and Elliott Lane reconstruction to freight route standards</a:t>
                      </a:r>
                    </a:p>
                  </a:txBody>
                  <a:tcPr marL="0" marR="0" marT="0" marB="0"/>
                </a:tc>
                <a:extLst>
                  <a:ext uri="{0D108BD9-81ED-4DB2-BD59-A6C34878D82A}">
                    <a16:rowId xmlns:a16="http://schemas.microsoft.com/office/drawing/2014/main" val="799010102"/>
                  </a:ext>
                </a:extLst>
              </a:tr>
              <a:tr h="1103949">
                <a:tc>
                  <a:txBody>
                    <a:bodyPr/>
                    <a:lstStyle/>
                    <a:p>
                      <a:pPr marL="71120" marR="71120">
                        <a:spcBef>
                          <a:spcPts val="200"/>
                        </a:spcBef>
                        <a:spcAft>
                          <a:spcPts val="200"/>
                        </a:spcAft>
                      </a:pPr>
                      <a:r>
                        <a:rPr lang="en-US" sz="2000" u="none" dirty="0">
                          <a:solidFill>
                            <a:schemeClr val="bg2"/>
                          </a:solidFill>
                          <a:effectLst/>
                          <a:latin typeface="+mn-lt"/>
                          <a:ea typeface="Times New Roman" panose="02020603050405020304" pitchFamily="18" charset="0"/>
                          <a:cs typeface="Times New Roman" panose="02020603050405020304" pitchFamily="18" charset="0"/>
                        </a:rPr>
                        <a:t>US 26 railroad bridge feasibility study</a:t>
                      </a:r>
                    </a:p>
                  </a:txBody>
                  <a:tcPr marL="0" marR="0" marT="0" marB="0"/>
                </a:tc>
                <a:tc>
                  <a:txBody>
                    <a:bodyPr/>
                    <a:lstStyle/>
                    <a:p>
                      <a:pPr marL="71120" marR="71120">
                        <a:spcBef>
                          <a:spcPts val="200"/>
                        </a:spcBef>
                        <a:spcAft>
                          <a:spcPts val="200"/>
                        </a:spcAft>
                      </a:pPr>
                      <a:r>
                        <a:rPr lang="en-US" sz="2000" dirty="0">
                          <a:effectLst/>
                        </a:rPr>
                        <a:t>Conduct a feasibility study regarding the reconstruction of the US 26 railroad bridge or lowering of OR 126 to accommodate oversized loads on US 26. </a:t>
                      </a:r>
                      <a:endParaRPr lang="en-US" sz="20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08356636"/>
                  </a:ext>
                </a:extLst>
              </a:tr>
            </a:tbl>
          </a:graphicData>
        </a:graphic>
      </p:graphicFrame>
    </p:spTree>
    <p:extLst>
      <p:ext uri="{BB962C8B-B14F-4D97-AF65-F5344CB8AC3E}">
        <p14:creationId xmlns:p14="http://schemas.microsoft.com/office/powerpoint/2010/main" val="1863176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1603A-2140-32FD-089C-8551462F2931}"/>
              </a:ext>
            </a:extLst>
          </p:cNvPr>
          <p:cNvSpPr>
            <a:spLocks noGrp="1"/>
          </p:cNvSpPr>
          <p:nvPr>
            <p:ph type="ctrTitle"/>
          </p:nvPr>
        </p:nvSpPr>
        <p:spPr/>
        <p:txBody>
          <a:bodyPr/>
          <a:lstStyle/>
          <a:p>
            <a:r>
              <a:rPr lang="en-US" dirty="0"/>
              <a:t>Related Prineville TSP projects</a:t>
            </a:r>
          </a:p>
        </p:txBody>
      </p:sp>
      <p:sp>
        <p:nvSpPr>
          <p:cNvPr id="6" name="Subtitle 5">
            <a:extLst>
              <a:ext uri="{FF2B5EF4-FFF2-40B4-BE49-F238E27FC236}">
                <a16:creationId xmlns:a16="http://schemas.microsoft.com/office/drawing/2014/main" id="{CE0CB0DA-7A70-F808-0F5A-A846952E3474}"/>
              </a:ext>
            </a:extLst>
          </p:cNvPr>
          <p:cNvSpPr>
            <a:spLocks noGrp="1"/>
          </p:cNvSpPr>
          <p:nvPr>
            <p:ph type="subTitle" idx="1"/>
          </p:nvPr>
        </p:nvSpPr>
        <p:spPr/>
        <p:txBody>
          <a:bodyPr/>
          <a:lstStyle/>
          <a:p>
            <a:endParaRPr lang="en-US" dirty="0"/>
          </a:p>
        </p:txBody>
      </p:sp>
      <p:sp>
        <p:nvSpPr>
          <p:cNvPr id="3" name="Footer Placeholder 4">
            <a:extLst>
              <a:ext uri="{FF2B5EF4-FFF2-40B4-BE49-F238E27FC236}">
                <a16:creationId xmlns:a16="http://schemas.microsoft.com/office/drawing/2014/main" id="{B644B171-4A39-AE16-A5EC-CC3305C49263}"/>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3730527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D2D6-A4CF-DBDC-0F8D-1A918E18A2C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EEBF78-15B7-B44A-F8CA-5AC2A02DC12A}"/>
              </a:ext>
            </a:extLst>
          </p:cNvPr>
          <p:cNvSpPr>
            <a:spLocks noGrp="1"/>
          </p:cNvSpPr>
          <p:nvPr>
            <p:ph idx="1"/>
          </p:nvPr>
        </p:nvSpPr>
        <p:spPr/>
        <p:txBody>
          <a:bodyPr/>
          <a:lstStyle/>
          <a:p>
            <a:r>
              <a:rPr lang="en-US" dirty="0"/>
              <a:t>Prineville completed their TSP update earlier this year</a:t>
            </a:r>
          </a:p>
          <a:p>
            <a:r>
              <a:rPr lang="en-US" dirty="0"/>
              <a:t>Includes a number of projects that improve east-west connections</a:t>
            </a:r>
          </a:p>
          <a:p>
            <a:r>
              <a:rPr lang="en-US" dirty="0"/>
              <a:t>Major investment proposed in West Y</a:t>
            </a:r>
          </a:p>
          <a:p>
            <a:r>
              <a:rPr lang="en-US" dirty="0"/>
              <a:t>New street connections that take pressure of 3</a:t>
            </a:r>
            <a:r>
              <a:rPr lang="en-US" baseline="30000" dirty="0"/>
              <a:t>rd</a:t>
            </a:r>
            <a:r>
              <a:rPr lang="en-US" dirty="0"/>
              <a:t> Street</a:t>
            </a:r>
          </a:p>
        </p:txBody>
      </p:sp>
    </p:spTree>
    <p:extLst>
      <p:ext uri="{BB962C8B-B14F-4D97-AF65-F5344CB8AC3E}">
        <p14:creationId xmlns:p14="http://schemas.microsoft.com/office/powerpoint/2010/main" val="2867600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FBD9-4320-0109-3B5D-A05CCE3B8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AB56C-D820-B98B-0879-B06CB35F98AE}"/>
              </a:ext>
            </a:extLst>
          </p:cNvPr>
          <p:cNvSpPr>
            <a:spLocks noGrp="1"/>
          </p:cNvSpPr>
          <p:nvPr>
            <p:ph type="title"/>
          </p:nvPr>
        </p:nvSpPr>
        <p:spPr/>
        <p:txBody>
          <a:bodyPr/>
          <a:lstStyle/>
          <a:p>
            <a:r>
              <a:rPr lang="en-US" dirty="0"/>
              <a:t>West Y</a:t>
            </a:r>
          </a:p>
        </p:txBody>
      </p:sp>
      <p:pic>
        <p:nvPicPr>
          <p:cNvPr id="6" name="Picture 5">
            <a:extLst>
              <a:ext uri="{FF2B5EF4-FFF2-40B4-BE49-F238E27FC236}">
                <a16:creationId xmlns:a16="http://schemas.microsoft.com/office/drawing/2014/main" id="{7ABFB77C-CE28-23E1-0FBD-D994A15B0EA9}"/>
              </a:ext>
            </a:extLst>
          </p:cNvPr>
          <p:cNvPicPr>
            <a:picLocks noChangeAspect="1"/>
          </p:cNvPicPr>
          <p:nvPr/>
        </p:nvPicPr>
        <p:blipFill>
          <a:blip r:embed="rId3"/>
          <a:stretch>
            <a:fillRect/>
          </a:stretch>
        </p:blipFill>
        <p:spPr>
          <a:xfrm>
            <a:off x="2422314" y="906264"/>
            <a:ext cx="9769687" cy="5951736"/>
          </a:xfrm>
          <a:prstGeom prst="rect">
            <a:avLst/>
          </a:prstGeom>
        </p:spPr>
      </p:pic>
      <p:sp>
        <p:nvSpPr>
          <p:cNvPr id="3" name="Content Placeholder 2">
            <a:extLst>
              <a:ext uri="{FF2B5EF4-FFF2-40B4-BE49-F238E27FC236}">
                <a16:creationId xmlns:a16="http://schemas.microsoft.com/office/drawing/2014/main" id="{2857FBA9-F53F-9418-6127-539FBE38CD54}"/>
              </a:ext>
            </a:extLst>
          </p:cNvPr>
          <p:cNvSpPr>
            <a:spLocks noGrp="1"/>
          </p:cNvSpPr>
          <p:nvPr>
            <p:ph idx="1"/>
          </p:nvPr>
        </p:nvSpPr>
        <p:spPr>
          <a:xfrm>
            <a:off x="472336" y="2539725"/>
            <a:ext cx="2521236" cy="2961549"/>
          </a:xfrm>
          <a:solidFill>
            <a:schemeClr val="bg2">
              <a:lumMod val="85000"/>
            </a:schemeClr>
          </a:solidFill>
        </p:spPr>
        <p:txBody>
          <a:bodyPr>
            <a:normAutofit/>
          </a:bodyPr>
          <a:lstStyle/>
          <a:p>
            <a:r>
              <a:rPr lang="en-US" sz="2000" dirty="0"/>
              <a:t>Roundabout concept to address safety, congestion issues</a:t>
            </a:r>
          </a:p>
          <a:p>
            <a:r>
              <a:rPr lang="en-US" sz="2000" dirty="0"/>
              <a:t>Would increase overall throughput of OR 126/3</a:t>
            </a:r>
            <a:r>
              <a:rPr lang="en-US" sz="2000" baseline="30000" dirty="0"/>
              <a:t>rd</a:t>
            </a:r>
            <a:r>
              <a:rPr lang="en-US" sz="2000" dirty="0"/>
              <a:t> Street</a:t>
            </a:r>
          </a:p>
        </p:txBody>
      </p:sp>
    </p:spTree>
    <p:extLst>
      <p:ext uri="{BB962C8B-B14F-4D97-AF65-F5344CB8AC3E}">
        <p14:creationId xmlns:p14="http://schemas.microsoft.com/office/powerpoint/2010/main" val="3763452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ABE6-40C8-F49A-2C8E-35E55A255C96}"/>
              </a:ext>
            </a:extLst>
          </p:cNvPr>
          <p:cNvSpPr>
            <a:spLocks noGrp="1"/>
          </p:cNvSpPr>
          <p:nvPr>
            <p:ph type="title"/>
          </p:nvPr>
        </p:nvSpPr>
        <p:spPr/>
        <p:txBody>
          <a:bodyPr/>
          <a:lstStyle/>
          <a:p>
            <a:r>
              <a:rPr lang="en-US" dirty="0"/>
              <a:t>O’Neil Highway</a:t>
            </a:r>
          </a:p>
        </p:txBody>
      </p:sp>
      <p:pic>
        <p:nvPicPr>
          <p:cNvPr id="6" name="Picture 5">
            <a:extLst>
              <a:ext uri="{FF2B5EF4-FFF2-40B4-BE49-F238E27FC236}">
                <a16:creationId xmlns:a16="http://schemas.microsoft.com/office/drawing/2014/main" id="{02B189CE-CE40-4AE0-F300-30815BEB071F}"/>
              </a:ext>
            </a:extLst>
          </p:cNvPr>
          <p:cNvPicPr>
            <a:picLocks noChangeAspect="1"/>
          </p:cNvPicPr>
          <p:nvPr/>
        </p:nvPicPr>
        <p:blipFill>
          <a:blip r:embed="rId3"/>
          <a:stretch>
            <a:fillRect/>
          </a:stretch>
        </p:blipFill>
        <p:spPr>
          <a:xfrm>
            <a:off x="6398284" y="87085"/>
            <a:ext cx="5793716" cy="6422571"/>
          </a:xfrm>
          <a:prstGeom prst="rect">
            <a:avLst/>
          </a:prstGeom>
        </p:spPr>
      </p:pic>
      <p:sp>
        <p:nvSpPr>
          <p:cNvPr id="7" name="Content Placeholder 2">
            <a:extLst>
              <a:ext uri="{FF2B5EF4-FFF2-40B4-BE49-F238E27FC236}">
                <a16:creationId xmlns:a16="http://schemas.microsoft.com/office/drawing/2014/main" id="{9490DBAF-5827-2DF4-6CB2-485B50CB2D6A}"/>
              </a:ext>
            </a:extLst>
          </p:cNvPr>
          <p:cNvSpPr>
            <a:spLocks noGrp="1"/>
          </p:cNvSpPr>
          <p:nvPr>
            <p:ph idx="1"/>
          </p:nvPr>
        </p:nvSpPr>
        <p:spPr>
          <a:xfrm>
            <a:off x="581193" y="2180496"/>
            <a:ext cx="5427722" cy="3678303"/>
          </a:xfrm>
        </p:spPr>
        <p:txBody>
          <a:bodyPr/>
          <a:lstStyle/>
          <a:p>
            <a:r>
              <a:rPr lang="en-US" dirty="0"/>
              <a:t>Intersection reconfiguration to reduce turning crashes</a:t>
            </a:r>
          </a:p>
          <a:p>
            <a:r>
              <a:rPr lang="en-US" dirty="0"/>
              <a:t>Would handle increased traffic volumes better</a:t>
            </a:r>
          </a:p>
          <a:p>
            <a:pPr marL="0" indent="0">
              <a:buNone/>
            </a:pPr>
            <a:endParaRPr lang="en-US" dirty="0"/>
          </a:p>
        </p:txBody>
      </p:sp>
    </p:spTree>
    <p:extLst>
      <p:ext uri="{BB962C8B-B14F-4D97-AF65-F5344CB8AC3E}">
        <p14:creationId xmlns:p14="http://schemas.microsoft.com/office/powerpoint/2010/main" val="2459222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16B0-9333-A8D1-65D3-AD0CA77C6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FB806-3FC8-CAAF-427A-8686EC946694}"/>
              </a:ext>
            </a:extLst>
          </p:cNvPr>
          <p:cNvSpPr>
            <a:spLocks noGrp="1"/>
          </p:cNvSpPr>
          <p:nvPr>
            <p:ph type="title"/>
          </p:nvPr>
        </p:nvSpPr>
        <p:spPr/>
        <p:txBody>
          <a:bodyPr/>
          <a:lstStyle/>
          <a:p>
            <a:r>
              <a:rPr lang="en-US" dirty="0"/>
              <a:t>Other Projects</a:t>
            </a:r>
          </a:p>
        </p:txBody>
      </p:sp>
      <p:sp>
        <p:nvSpPr>
          <p:cNvPr id="3" name="Content Placeholder 2">
            <a:extLst>
              <a:ext uri="{FF2B5EF4-FFF2-40B4-BE49-F238E27FC236}">
                <a16:creationId xmlns:a16="http://schemas.microsoft.com/office/drawing/2014/main" id="{4824DC19-CE36-65E6-BC99-DFAE8816BCB7}"/>
              </a:ext>
            </a:extLst>
          </p:cNvPr>
          <p:cNvSpPr>
            <a:spLocks noGrp="1"/>
          </p:cNvSpPr>
          <p:nvPr>
            <p:ph idx="1"/>
          </p:nvPr>
        </p:nvSpPr>
        <p:spPr>
          <a:xfrm>
            <a:off x="581193" y="2180496"/>
            <a:ext cx="5514808" cy="3678303"/>
          </a:xfrm>
        </p:spPr>
        <p:txBody>
          <a:bodyPr/>
          <a:lstStyle/>
          <a:p>
            <a:r>
              <a:rPr lang="en-US" dirty="0"/>
              <a:t>Widen Combs Flat between Lynn and 3</a:t>
            </a:r>
            <a:r>
              <a:rPr lang="en-US" baseline="30000" dirty="0"/>
              <a:t>rd</a:t>
            </a:r>
            <a:r>
              <a:rPr lang="en-US" dirty="0"/>
              <a:t> Street to arterial standards</a:t>
            </a:r>
          </a:p>
          <a:p>
            <a:r>
              <a:rPr lang="en-US" dirty="0"/>
              <a:t>Lynn/Combs Flat intersection: near term - lighting, signage, site distance improvements</a:t>
            </a:r>
          </a:p>
          <a:p>
            <a:pPr lvl="1"/>
            <a:r>
              <a:rPr lang="en-US" dirty="0"/>
              <a:t>Long term: intersection control evaluation</a:t>
            </a:r>
          </a:p>
          <a:p>
            <a:pPr marL="0" indent="0">
              <a:buNone/>
            </a:pPr>
            <a:endParaRPr lang="en-US" dirty="0"/>
          </a:p>
        </p:txBody>
      </p:sp>
      <p:pic>
        <p:nvPicPr>
          <p:cNvPr id="6" name="Picture 5">
            <a:extLst>
              <a:ext uri="{FF2B5EF4-FFF2-40B4-BE49-F238E27FC236}">
                <a16:creationId xmlns:a16="http://schemas.microsoft.com/office/drawing/2014/main" id="{9B98CF3E-FB17-EF12-779E-12370B7B646F}"/>
              </a:ext>
            </a:extLst>
          </p:cNvPr>
          <p:cNvPicPr>
            <a:picLocks noChangeAspect="1"/>
          </p:cNvPicPr>
          <p:nvPr/>
        </p:nvPicPr>
        <p:blipFill>
          <a:blip r:embed="rId2"/>
          <a:stretch>
            <a:fillRect/>
          </a:stretch>
        </p:blipFill>
        <p:spPr>
          <a:xfrm>
            <a:off x="6863222" y="1282970"/>
            <a:ext cx="5105842" cy="4938188"/>
          </a:xfrm>
          <a:prstGeom prst="rect">
            <a:avLst/>
          </a:prstGeom>
        </p:spPr>
      </p:pic>
    </p:spTree>
    <p:extLst>
      <p:ext uri="{BB962C8B-B14F-4D97-AF65-F5344CB8AC3E}">
        <p14:creationId xmlns:p14="http://schemas.microsoft.com/office/powerpoint/2010/main" val="4201015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EBE4E9-4C90-6E4E-6D30-E5A5C89E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2" y="0"/>
            <a:ext cx="10150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46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8A37-982C-0A48-121B-001B99AFEC24}"/>
              </a:ext>
            </a:extLst>
          </p:cNvPr>
          <p:cNvSpPr>
            <a:spLocks noGrp="1"/>
          </p:cNvSpPr>
          <p:nvPr>
            <p:ph type="title"/>
          </p:nvPr>
        </p:nvSpPr>
        <p:spPr/>
        <p:txBody>
          <a:bodyPr/>
          <a:lstStyle/>
          <a:p>
            <a:r>
              <a:rPr lang="en-US" dirty="0"/>
              <a:t>New connections</a:t>
            </a:r>
          </a:p>
        </p:txBody>
      </p:sp>
      <p:sp>
        <p:nvSpPr>
          <p:cNvPr id="3" name="Content Placeholder 2">
            <a:extLst>
              <a:ext uri="{FF2B5EF4-FFF2-40B4-BE49-F238E27FC236}">
                <a16:creationId xmlns:a16="http://schemas.microsoft.com/office/drawing/2014/main" id="{DDA4111A-4144-0666-37AB-C2735CF6B7F2}"/>
              </a:ext>
            </a:extLst>
          </p:cNvPr>
          <p:cNvSpPr>
            <a:spLocks noGrp="1"/>
          </p:cNvSpPr>
          <p:nvPr>
            <p:ph idx="1"/>
          </p:nvPr>
        </p:nvSpPr>
        <p:spPr>
          <a:xfrm>
            <a:off x="581193" y="2180496"/>
            <a:ext cx="2782494" cy="3678303"/>
          </a:xfrm>
        </p:spPr>
        <p:txBody>
          <a:bodyPr>
            <a:normAutofit lnSpcReduction="10000"/>
          </a:bodyPr>
          <a:lstStyle/>
          <a:p>
            <a:r>
              <a:rPr lang="en-US" dirty="0"/>
              <a:t>New connections to Lamonta, US 26, recently completed Combs Flat Extension</a:t>
            </a:r>
          </a:p>
          <a:p>
            <a:r>
              <a:rPr lang="en-US" dirty="0"/>
              <a:t>9</a:t>
            </a:r>
            <a:r>
              <a:rPr lang="en-US" baseline="30000" dirty="0"/>
              <a:t>th</a:t>
            </a:r>
            <a:r>
              <a:rPr lang="en-US" dirty="0"/>
              <a:t> Street extension</a:t>
            </a:r>
          </a:p>
          <a:p>
            <a:r>
              <a:rPr lang="en-US" dirty="0"/>
              <a:t>All reduce traffic on 3</a:t>
            </a:r>
            <a:r>
              <a:rPr lang="en-US" baseline="30000" dirty="0"/>
              <a:t>rd</a:t>
            </a:r>
            <a:r>
              <a:rPr lang="en-US" dirty="0"/>
              <a:t> Street</a:t>
            </a:r>
          </a:p>
          <a:p>
            <a:endParaRPr lang="en-US" dirty="0"/>
          </a:p>
        </p:txBody>
      </p:sp>
      <p:pic>
        <p:nvPicPr>
          <p:cNvPr id="6" name="Picture 5">
            <a:extLst>
              <a:ext uri="{FF2B5EF4-FFF2-40B4-BE49-F238E27FC236}">
                <a16:creationId xmlns:a16="http://schemas.microsoft.com/office/drawing/2014/main" id="{88933A81-ED45-9A1E-2E78-DD8AD1D20E56}"/>
              </a:ext>
            </a:extLst>
          </p:cNvPr>
          <p:cNvPicPr>
            <a:picLocks noChangeAspect="1"/>
          </p:cNvPicPr>
          <p:nvPr/>
        </p:nvPicPr>
        <p:blipFill>
          <a:blip r:embed="rId2"/>
          <a:stretch>
            <a:fillRect/>
          </a:stretch>
        </p:blipFill>
        <p:spPr>
          <a:xfrm>
            <a:off x="4366369" y="262615"/>
            <a:ext cx="8176969" cy="6332769"/>
          </a:xfrm>
          <a:prstGeom prst="rect">
            <a:avLst/>
          </a:prstGeom>
        </p:spPr>
      </p:pic>
    </p:spTree>
    <p:extLst>
      <p:ext uri="{BB962C8B-B14F-4D97-AF65-F5344CB8AC3E}">
        <p14:creationId xmlns:p14="http://schemas.microsoft.com/office/powerpoint/2010/main" val="156784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Agenda</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p:txBody>
          <a:bodyPr>
            <a:normAutofit lnSpcReduction="10000"/>
          </a:bodyPr>
          <a:lstStyle/>
          <a:p>
            <a:r>
              <a:rPr lang="en-US" sz="3200" dirty="0"/>
              <a:t>Transportation System Plan (TSP) Overview</a:t>
            </a:r>
          </a:p>
          <a:p>
            <a:r>
              <a:rPr lang="en-US" sz="3200" dirty="0"/>
              <a:t>Existing Issues and Needs</a:t>
            </a:r>
          </a:p>
          <a:p>
            <a:r>
              <a:rPr lang="en-US" sz="3200" dirty="0"/>
              <a:t>Proposed Transportation System Improvements</a:t>
            </a:r>
          </a:p>
          <a:p>
            <a:r>
              <a:rPr lang="en-US" sz="3200" dirty="0"/>
              <a:t>Funding and Implementation</a:t>
            </a:r>
          </a:p>
          <a:p>
            <a:r>
              <a:rPr lang="en-US" sz="3200" dirty="0"/>
              <a:t>Discussion</a:t>
            </a:r>
            <a:endParaRPr lang="en-US" sz="3000" dirty="0"/>
          </a:p>
          <a:p>
            <a:r>
              <a:rPr lang="en-US" sz="3200" dirty="0"/>
              <a:t>Next Steps</a:t>
            </a:r>
          </a:p>
          <a:p>
            <a:pPr marL="0" indent="0">
              <a:buNone/>
            </a:pPr>
            <a:endParaRPr lang="en-US" dirty="0"/>
          </a:p>
        </p:txBody>
      </p:sp>
      <p:sp>
        <p:nvSpPr>
          <p:cNvPr id="7" name="Footer Placeholder 4">
            <a:extLst>
              <a:ext uri="{FF2B5EF4-FFF2-40B4-BE49-F238E27FC236}">
                <a16:creationId xmlns:a16="http://schemas.microsoft.com/office/drawing/2014/main" id="{3129ADDC-F4CA-AC4F-B634-B6ABE57F1442}"/>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HEARING</a:t>
            </a:r>
          </a:p>
        </p:txBody>
      </p:sp>
      <p:pic>
        <p:nvPicPr>
          <p:cNvPr id="6" name="Picture 5" descr="A logo of crook county&#10;&#10;Description automatically generated">
            <a:extLst>
              <a:ext uri="{FF2B5EF4-FFF2-40B4-BE49-F238E27FC236}">
                <a16:creationId xmlns:a16="http://schemas.microsoft.com/office/drawing/2014/main" id="{CC62DD85-842D-81FF-5DC4-647DBACE0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486133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3BB93-45F6-6A4F-C1F6-ECA4CB3462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10078B-79A8-4C69-3400-12369962B63E}"/>
              </a:ext>
            </a:extLst>
          </p:cNvPr>
          <p:cNvSpPr>
            <a:spLocks noGrp="1"/>
          </p:cNvSpPr>
          <p:nvPr>
            <p:ph type="ctrTitle"/>
          </p:nvPr>
        </p:nvSpPr>
        <p:spPr/>
        <p:txBody>
          <a:bodyPr/>
          <a:lstStyle/>
          <a:p>
            <a:r>
              <a:rPr lang="en-US" dirty="0"/>
              <a:t>TSP Projects Summary</a:t>
            </a:r>
          </a:p>
        </p:txBody>
      </p:sp>
      <p:sp>
        <p:nvSpPr>
          <p:cNvPr id="6" name="Subtitle 5">
            <a:extLst>
              <a:ext uri="{FF2B5EF4-FFF2-40B4-BE49-F238E27FC236}">
                <a16:creationId xmlns:a16="http://schemas.microsoft.com/office/drawing/2014/main" id="{26771DAD-A141-0534-748D-3EB749DAAF82}"/>
              </a:ext>
            </a:extLst>
          </p:cNvPr>
          <p:cNvSpPr>
            <a:spLocks noGrp="1"/>
          </p:cNvSpPr>
          <p:nvPr>
            <p:ph type="subTitle" idx="1"/>
          </p:nvPr>
        </p:nvSpPr>
        <p:spPr/>
        <p:txBody>
          <a:bodyPr/>
          <a:lstStyle/>
          <a:p>
            <a:r>
              <a:rPr lang="en-US" dirty="0"/>
              <a:t>Projects organized by priority</a:t>
            </a:r>
          </a:p>
        </p:txBody>
      </p:sp>
      <p:sp>
        <p:nvSpPr>
          <p:cNvPr id="3" name="Footer Placeholder 4">
            <a:extLst>
              <a:ext uri="{FF2B5EF4-FFF2-40B4-BE49-F238E27FC236}">
                <a16:creationId xmlns:a16="http://schemas.microsoft.com/office/drawing/2014/main" id="{1F2E7E62-4917-A897-9BBC-3B0F519DBF05}"/>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82683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7DD27-34AF-A212-EE01-18D2E9CF7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D8247-AA61-1297-A47C-63867913889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DD4801D2-2A19-D74C-5B90-A44BD709CECA}"/>
              </a:ext>
            </a:extLst>
          </p:cNvPr>
          <p:cNvGraphicFramePr>
            <a:graphicFrameLocks noGrp="1"/>
          </p:cNvGraphicFramePr>
          <p:nvPr>
            <p:extLst>
              <p:ext uri="{D42A27DB-BD31-4B8C-83A1-F6EECF244321}">
                <p14:modId xmlns:p14="http://schemas.microsoft.com/office/powerpoint/2010/main" val="1758560155"/>
              </p:ext>
            </p:extLst>
          </p:nvPr>
        </p:nvGraphicFramePr>
        <p:xfrm>
          <a:off x="431739" y="1876129"/>
          <a:ext cx="11328520" cy="3189478"/>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R-3A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&amp; SW Parrish Ln: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Widen OR 126 from SW Valley View Rd to Stillman Rd (center two-way left-turn lane).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$900,000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JC-1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Access: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Develop new roadway connection in Juniper Canyon between Davis Loop and OR 27.</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$9,300,000 to $20,000,000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r h="855806">
                <a:tc>
                  <a:txBody>
                    <a:bodyPr/>
                    <a:lstStyle/>
                    <a:p>
                      <a:pPr marL="73025" marR="73025">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JC-2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Access: </a:t>
                      </a:r>
                    </a:p>
                    <a:p>
                      <a:pPr marL="342900" marR="73025" lvl="0" indent="-342900">
                        <a:lnSpc>
                          <a:spcPct val="107000"/>
                        </a:lnSpc>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Develop new gravel roadway connection in Juniper Canyon between SE Simpson Rd and OR 380</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3025" marR="73025"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$24,000,000 to $52,000,000</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 Grants</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1856234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0F2B-E4B9-C10C-CE0C-E98C94C60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B2BD4-CC17-0AD2-68AF-F0DE1558EF9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28D6BEE0-FC84-6D85-C41F-3010E47E5415}"/>
              </a:ext>
            </a:extLst>
          </p:cNvPr>
          <p:cNvGraphicFramePr>
            <a:graphicFrameLocks noGrp="1"/>
          </p:cNvGraphicFramePr>
          <p:nvPr>
            <p:extLst>
              <p:ext uri="{D42A27DB-BD31-4B8C-83A1-F6EECF244321}">
                <p14:modId xmlns:p14="http://schemas.microsoft.com/office/powerpoint/2010/main" val="744443262"/>
              </p:ext>
            </p:extLst>
          </p:nvPr>
        </p:nvGraphicFramePr>
        <p:xfrm>
          <a:off x="431739" y="1876129"/>
          <a:ext cx="11328520" cy="375140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S-3A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 Powell Butte Hwy &amp; Alfalfa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lighting and curve chevrons along S Powell Butte Hwy.</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Reassess curve warning signage and check for sign spacing.</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$71,000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east of Powell Butte Hwy to Copley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Widen edge line striping.</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$260,000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S-5</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370 east of Happy Hollow Dr:</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rumble strips and/or wider edge line striping.</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$22,000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1798758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0211-2933-75AC-9C4E-116916C73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2C798-C62E-7291-D86C-68173CAB40A5}"/>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B636FCA9-1D64-653B-CBCD-65029DCEE53E}"/>
              </a:ext>
            </a:extLst>
          </p:cNvPr>
          <p:cNvGraphicFramePr>
            <a:graphicFrameLocks noGrp="1"/>
          </p:cNvGraphicFramePr>
          <p:nvPr>
            <p:extLst>
              <p:ext uri="{D42A27DB-BD31-4B8C-83A1-F6EECF244321}">
                <p14:modId xmlns:p14="http://schemas.microsoft.com/office/powerpoint/2010/main" val="2675470132"/>
              </p:ext>
            </p:extLst>
          </p:nvPr>
        </p:nvGraphicFramePr>
        <p:xfrm>
          <a:off x="431739" y="1876129"/>
          <a:ext cx="11328520" cy="375140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S-6</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380 south of NE 3rd St:</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Evaluate access management along the corridor.</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S-7</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variable speed limit:</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Implement variable speed limit based on weather conditions.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TBD based on future evaluation</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S-8</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alignment delineation:</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raised pavement markers on SE Juniper Canyon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edge-line rumble strips to SE Juniper Canyon Rd.</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$94,000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 </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8547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0467C-44D7-2B1D-92DB-77A752805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A7687-254B-AD95-A879-663F555BC7A7}"/>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082A83AA-9E0F-A128-FDAB-007EB90BA8EC}"/>
              </a:ext>
            </a:extLst>
          </p:cNvPr>
          <p:cNvGraphicFramePr>
            <a:graphicFrameLocks noGrp="1"/>
          </p:cNvGraphicFramePr>
          <p:nvPr>
            <p:extLst>
              <p:ext uri="{D42A27DB-BD31-4B8C-83A1-F6EECF244321}">
                <p14:modId xmlns:p14="http://schemas.microsoft.com/office/powerpoint/2010/main" val="255892993"/>
              </p:ext>
            </p:extLst>
          </p:nvPr>
        </p:nvGraphicFramePr>
        <p:xfrm>
          <a:off x="431739" y="1876129"/>
          <a:ext cx="11328520" cy="407652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S-9</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or enhance horizontal curve signage and markings.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Powell Butte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or enhance horizontal curves pavement markings.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T-3</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Dial-a-ride enhancements and transportation network company encouragement.</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gridSpan="2">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Already adopted as part of other plans. </a:t>
                      </a:r>
                    </a:p>
                  </a:txBody>
                  <a:tcPr marL="0" marR="0" marT="0" marB="0"/>
                </a:tc>
                <a:tc hMerge="1">
                  <a:txBody>
                    <a:bodyPr/>
                    <a:lstStyle/>
                    <a:p>
                      <a:endParaRPr lang="en-US"/>
                    </a:p>
                  </a:txBody>
                  <a:tcPr/>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Transit community outreach.</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Variable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City of Prineville</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4082140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5330-5E86-A18F-F6BC-D844C690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B7DC0-65B2-4372-8789-966AA2B69FA5}"/>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4180527E-5764-54F9-7B0E-3277E597EB74}"/>
              </a:ext>
            </a:extLst>
          </p:cNvPr>
          <p:cNvGraphicFramePr>
            <a:graphicFrameLocks noGrp="1"/>
          </p:cNvGraphicFramePr>
          <p:nvPr>
            <p:extLst>
              <p:ext uri="{D42A27DB-BD31-4B8C-83A1-F6EECF244321}">
                <p14:modId xmlns:p14="http://schemas.microsoft.com/office/powerpoint/2010/main" val="2646800542"/>
              </p:ext>
            </p:extLst>
          </p:nvPr>
        </p:nvGraphicFramePr>
        <p:xfrm>
          <a:off x="431739" y="1876129"/>
          <a:ext cx="11328520" cy="435084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R-1A</a:t>
                      </a:r>
                    </a:p>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&amp; Powell Butte: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Construct a single‑lane roundabout.</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Development,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R-2A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&amp; SW Williams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Construct a single-lane roundabout.</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Requires an Intersection Control Evaluation to determine appropriate traffic control change.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Safe Routes to School, 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R-5</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Kissler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R-6</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Copley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3750484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FA31-44C5-B7AD-72DB-34CB2AB99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DC670-A3D3-CDD3-AA88-D2864AD8309C}"/>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176CBA13-D898-BD3E-6243-694C2DC31A48}"/>
              </a:ext>
            </a:extLst>
          </p:cNvPr>
          <p:cNvGraphicFramePr>
            <a:graphicFrameLocks noGrp="1"/>
          </p:cNvGraphicFramePr>
          <p:nvPr>
            <p:extLst>
              <p:ext uri="{D42A27DB-BD31-4B8C-83A1-F6EECF244321}">
                <p14:modId xmlns:p14="http://schemas.microsoft.com/office/powerpoint/2010/main" val="3818363831"/>
              </p:ext>
            </p:extLst>
          </p:nvPr>
        </p:nvGraphicFramePr>
        <p:xfrm>
          <a:off x="431739" y="1876129"/>
          <a:ext cx="11328520" cy="4368800"/>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R-7</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Minson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R-8</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Yates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R-9</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Wiley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County Road 221 bridge over Paulina</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Creek (NBI Bridge 19083):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Study cost of repairing or replacing this functionally obsolete bridge.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3601183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DB12-CC85-6005-FACF-BBDBAC4BF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F2328-42CE-0BE3-BB07-EC0B987548F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0ED5B872-55F3-FE78-2DA5-C72A6AA89F69}"/>
              </a:ext>
            </a:extLst>
          </p:cNvPr>
          <p:cNvGraphicFramePr>
            <a:graphicFrameLocks noGrp="1"/>
          </p:cNvGraphicFramePr>
          <p:nvPr>
            <p:extLst>
              <p:ext uri="{D42A27DB-BD31-4B8C-83A1-F6EECF244321}">
                <p14:modId xmlns:p14="http://schemas.microsoft.com/office/powerpoint/2010/main" val="93088518"/>
              </p:ext>
            </p:extLst>
          </p:nvPr>
        </p:nvGraphicFramePr>
        <p:xfrm>
          <a:off x="431739" y="1876129"/>
          <a:ext cx="11328520" cy="402572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SW Powell Butte Hwy bridge over Powell Butte Canal (NBI Bridge 03291):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bridge.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BR-3</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SW Powell Butte Hwy bridge over Powell Butte Wasteway (NBI Bridge 03293):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bridge.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Johnson Creek Rd NE bridge over Ochoco Main Canal (NBI Bridge 13C06A):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bridge.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BR-5</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Non-NBI bridge replacement program:</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one non-NBI bridge per year.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$4,500,000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43749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743A7-811B-71FE-B509-83AC426BC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51BA2-B1AA-B755-3399-23D5508E473B}"/>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0E9002D3-64A2-EE99-EA7C-772B1691E63C}"/>
              </a:ext>
            </a:extLst>
          </p:cNvPr>
          <p:cNvGraphicFramePr>
            <a:graphicFrameLocks noGrp="1"/>
          </p:cNvGraphicFramePr>
          <p:nvPr>
            <p:extLst>
              <p:ext uri="{D42A27DB-BD31-4B8C-83A1-F6EECF244321}">
                <p14:modId xmlns:p14="http://schemas.microsoft.com/office/powerpoint/2010/main" val="76611559"/>
              </p:ext>
            </p:extLst>
          </p:nvPr>
        </p:nvGraphicFramePr>
        <p:xfrm>
          <a:off x="431739" y="1876129"/>
          <a:ext cx="11328520" cy="4109372"/>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Rimrock Acres Loop &amp; OR 370:</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lighting.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raised pavement markings.</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Evaluate existing curve warning signage locations and warning speeds.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curve chevrons, guardrail, and rumble strips.</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$180,000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Davis Loop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Remove trees within clear zone.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TBD based on future study</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Powell Butte (OR 126)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Install/maintain speed feedback signs.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2973893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8E9D-E6AE-8707-D483-01D2995E2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386D7-FF3D-1B60-E79C-FBDF5D6E2F6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2A16CA09-4FDA-706C-BE02-720D673FDA4C}"/>
              </a:ext>
            </a:extLst>
          </p:cNvPr>
          <p:cNvGraphicFramePr>
            <a:graphicFrameLocks noGrp="1"/>
          </p:cNvGraphicFramePr>
          <p:nvPr>
            <p:extLst>
              <p:ext uri="{D42A27DB-BD31-4B8C-83A1-F6EECF244321}">
                <p14:modId xmlns:p14="http://schemas.microsoft.com/office/powerpoint/2010/main" val="3341016681"/>
              </p:ext>
            </p:extLst>
          </p:nvPr>
        </p:nvGraphicFramePr>
        <p:xfrm>
          <a:off x="431739" y="1876129"/>
          <a:ext cx="11328520" cy="3169920"/>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S-13</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US 26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systemic safety treatments, including edgeline rumble strips.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Lamonta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horizontal curve signage, speed feedback sign, and delineators.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S-15</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systemic safety treatments, including edgeline and centerline rumble strips.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180744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Planning Commission Role</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a:xfrm>
            <a:off x="581193" y="2180496"/>
            <a:ext cx="5152858" cy="3675888"/>
          </a:xfrm>
        </p:spPr>
        <p:txBody>
          <a:bodyPr>
            <a:normAutofit/>
          </a:bodyPr>
          <a:lstStyle/>
          <a:p>
            <a:pPr marL="305435" indent="-305435"/>
            <a:r>
              <a:rPr lang="en-US" sz="3200" dirty="0"/>
              <a:t>Review key outcomes of draft TSP</a:t>
            </a:r>
          </a:p>
          <a:p>
            <a:pPr marL="305435" indent="-305435"/>
            <a:r>
              <a:rPr lang="en-US" sz="3200" dirty="0"/>
              <a:t>Advise on TSP alternatives and recommendations</a:t>
            </a:r>
          </a:p>
          <a:p>
            <a:pPr marL="305435" indent="-305435"/>
            <a:r>
              <a:rPr lang="en-US" sz="3200" dirty="0"/>
              <a:t>Recommend TSP to Board of Commissioners</a:t>
            </a:r>
          </a:p>
          <a:p>
            <a:pPr marL="0" indent="0">
              <a:buNone/>
            </a:pPr>
            <a:endParaRPr lang="en-US" dirty="0"/>
          </a:p>
        </p:txBody>
      </p:sp>
      <p:sp>
        <p:nvSpPr>
          <p:cNvPr id="7" name="Footer Placeholder 4">
            <a:extLst>
              <a:ext uri="{FF2B5EF4-FFF2-40B4-BE49-F238E27FC236}">
                <a16:creationId xmlns:a16="http://schemas.microsoft.com/office/drawing/2014/main" id="{0955B7FF-A3A4-9889-C5E7-43540611F85E}"/>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88F236FC-8A18-DBC0-6E92-3B17F4951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pic>
        <p:nvPicPr>
          <p:cNvPr id="5" name="Picture 4">
            <a:extLst>
              <a:ext uri="{FF2B5EF4-FFF2-40B4-BE49-F238E27FC236}">
                <a16:creationId xmlns:a16="http://schemas.microsoft.com/office/drawing/2014/main" id="{BC17CC21-B3B3-C5D8-4C3F-1A2BB2021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001" y="2180496"/>
            <a:ext cx="5229611" cy="3896454"/>
          </a:xfrm>
          <a:prstGeom prst="rect">
            <a:avLst/>
          </a:prstGeom>
        </p:spPr>
      </p:pic>
    </p:spTree>
    <p:extLst>
      <p:ext uri="{BB962C8B-B14F-4D97-AF65-F5344CB8AC3E}">
        <p14:creationId xmlns:p14="http://schemas.microsoft.com/office/powerpoint/2010/main" val="2733819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A280-1F4E-39A3-755F-F3FDA5543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E938B-6C76-FF00-17DB-22F1F2D6D5DE}"/>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85A4DEE3-DF74-6F98-D31D-4FBBDAF76CF9}"/>
              </a:ext>
            </a:extLst>
          </p:cNvPr>
          <p:cNvGraphicFramePr>
            <a:graphicFrameLocks noGrp="1"/>
          </p:cNvGraphicFramePr>
          <p:nvPr>
            <p:extLst>
              <p:ext uri="{D42A27DB-BD31-4B8C-83A1-F6EECF244321}">
                <p14:modId xmlns:p14="http://schemas.microsoft.com/office/powerpoint/2010/main" val="1061158744"/>
              </p:ext>
            </p:extLst>
          </p:nvPr>
        </p:nvGraphicFramePr>
        <p:xfrm>
          <a:off x="431739" y="1876129"/>
          <a:ext cx="11328520" cy="342628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B-1</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from SW Powell Butte Hwy to Prineville urban growth boundary: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 along the south side of OR 126.</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$6,600,000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B-8</a:t>
                      </a:r>
                    </a:p>
                  </a:txBody>
                  <a:tcPr marL="0" marR="0" marT="0" marB="0" anchor="ctr"/>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27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 to connect to planned path in Prineville.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$4,400,000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B-9</a:t>
                      </a:r>
                    </a:p>
                  </a:txBody>
                  <a:tcPr marL="0" marR="0" marT="0" marB="0" anchor="ctr"/>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Countywide</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bicycle route signage.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4122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D218-E639-F91C-3E4A-88F1B6653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85D27-7651-A1A3-2499-34289796AAC4}"/>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F8C9E87B-A648-5EF3-A913-A51AE48310DD}"/>
              </a:ext>
            </a:extLst>
          </p:cNvPr>
          <p:cNvGraphicFramePr>
            <a:graphicFrameLocks noGrp="1"/>
          </p:cNvGraphicFramePr>
          <p:nvPr>
            <p:extLst>
              <p:ext uri="{D42A27DB-BD31-4B8C-83A1-F6EECF244321}">
                <p14:modId xmlns:p14="http://schemas.microsoft.com/office/powerpoint/2010/main" val="1379313593"/>
              </p:ext>
            </p:extLst>
          </p:nvPr>
        </p:nvGraphicFramePr>
        <p:xfrm>
          <a:off x="431739" y="1876129"/>
          <a:ext cx="11328520" cy="397492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P-1A</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and SW Williams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sidewalk, curb and gutter, curb ramps, and intersection lighting.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marked crosswalks on all four legs of the intersection.</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$2,900,000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Sidewalk Improvement Program</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Crook County Service Enhancement Plan:</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Institute evening and Saturday limited circulation as part of Route 26 flex route.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Already adopted as part of other plans.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 </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F-2</a:t>
                      </a:r>
                    </a:p>
                  </a:txBody>
                  <a:tcPr marL="0" marR="0" marT="0" marB="0" anchor="ctr"/>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US 26 railroad bridge feasibility study.</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$35,000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2343906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115C-0987-232B-AB77-3426E79B5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4B7EB-3FF1-D5FE-8230-CC80AB159D63}"/>
              </a:ext>
            </a:extLst>
          </p:cNvPr>
          <p:cNvSpPr>
            <a:spLocks noGrp="1"/>
          </p:cNvSpPr>
          <p:nvPr>
            <p:ph type="title"/>
          </p:nvPr>
        </p:nvSpPr>
        <p:spPr/>
        <p:txBody>
          <a:bodyPr/>
          <a:lstStyle/>
          <a:p>
            <a:r>
              <a:rPr lang="en-US" b="1" dirty="0"/>
              <a:t>TSP Projects Summary</a:t>
            </a:r>
          </a:p>
        </p:txBody>
      </p:sp>
      <p:sp>
        <p:nvSpPr>
          <p:cNvPr id="4" name="Footer Placeholder 3">
            <a:extLst>
              <a:ext uri="{FF2B5EF4-FFF2-40B4-BE49-F238E27FC236}">
                <a16:creationId xmlns:a16="http://schemas.microsoft.com/office/drawing/2014/main" id="{D037E7D4-76B7-AA9A-5331-D035BFD39AA0}"/>
              </a:ext>
            </a:extLst>
          </p:cNvPr>
          <p:cNvSpPr>
            <a:spLocks noGrp="1"/>
          </p:cNvSpPr>
          <p:nvPr>
            <p:ph type="ftr" sz="quarter" idx="11"/>
          </p:nvPr>
        </p:nvSpPr>
        <p:spPr>
          <a:xfrm>
            <a:off x="581192" y="6049503"/>
            <a:ext cx="6917210" cy="365125"/>
          </a:xfrm>
        </p:spPr>
        <p:txBody>
          <a:bodyPr/>
          <a:lstStyle/>
          <a:p>
            <a:r>
              <a:rPr lang="en-US" dirty="0"/>
              <a:t>Planning Commission Work Session</a:t>
            </a:r>
          </a:p>
        </p:txBody>
      </p:sp>
      <p:graphicFrame>
        <p:nvGraphicFramePr>
          <p:cNvPr id="6" name="Table 5">
            <a:extLst>
              <a:ext uri="{FF2B5EF4-FFF2-40B4-BE49-F238E27FC236}">
                <a16:creationId xmlns:a16="http://schemas.microsoft.com/office/drawing/2014/main" id="{614C9F3D-6B9E-2928-1ECF-5145835F5071}"/>
              </a:ext>
            </a:extLst>
          </p:cNvPr>
          <p:cNvGraphicFramePr>
            <a:graphicFrameLocks noGrp="1"/>
          </p:cNvGraphicFramePr>
          <p:nvPr>
            <p:extLst>
              <p:ext uri="{D42A27DB-BD31-4B8C-83A1-F6EECF244321}">
                <p14:modId xmlns:p14="http://schemas.microsoft.com/office/powerpoint/2010/main" val="1726884354"/>
              </p:ext>
            </p:extLst>
          </p:nvPr>
        </p:nvGraphicFramePr>
        <p:xfrm>
          <a:off x="431739" y="1876129"/>
          <a:ext cx="11328520" cy="445244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R-4A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SE Juniper Canyon Rd &amp; OR 380: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Realign intersection with left acceleration lane.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$2,100,000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 Powell Butte Hwy &amp; SW Bussett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rumble strips along the curve.</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Implement variable speed limits that lower in icy conditions.</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lighting.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Reassess curve warning signage and check sign spacing.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acceleration lanes on S Powell Butte Hwy.</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Reconstruct intersection to simplify circulation patterns and turning movements.</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$870,000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bl>
          </a:graphicData>
        </a:graphic>
      </p:graphicFrame>
    </p:spTree>
    <p:extLst>
      <p:ext uri="{BB962C8B-B14F-4D97-AF65-F5344CB8AC3E}">
        <p14:creationId xmlns:p14="http://schemas.microsoft.com/office/powerpoint/2010/main" val="1905556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C11B7-7FE3-F795-E342-8834298F8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B26B3-0C83-297D-C253-1262E40B883A}"/>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B1A263A9-1BA8-2007-1254-048C09FA4807}"/>
              </a:ext>
            </a:extLst>
          </p:cNvPr>
          <p:cNvGraphicFramePr>
            <a:graphicFrameLocks noGrp="1"/>
          </p:cNvGraphicFramePr>
          <p:nvPr>
            <p:extLst>
              <p:ext uri="{D42A27DB-BD31-4B8C-83A1-F6EECF244321}">
                <p14:modId xmlns:p14="http://schemas.microsoft.com/office/powerpoint/2010/main" val="3088816965"/>
              </p:ext>
            </p:extLst>
          </p:nvPr>
        </p:nvGraphicFramePr>
        <p:xfrm>
          <a:off x="431739" y="1876129"/>
          <a:ext cx="11328520" cy="424924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B-2</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Barnes Butte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paved shoulder to Barnes Butte Rd.</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$3,800,000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B-3</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Barnes Butte Shared-Use Trail Connections: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 connecting Barnes Butte Rd to Iron Horse shared-use trail in Prineville.</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$4,900,000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B-4</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27 Scenic Bikeway Bicycle Hub.</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Construct a bicycle hub, or "rest stop," for hikers, bicyclists, recreationalists, and community members along the OR 27 scenic bikeway corridor; provide small shelter, information kiosk (map/community calendar), bicycle tool station, and bench/sitting area.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Private Partnership</a:t>
                      </a:r>
                    </a:p>
                  </a:txBody>
                  <a:tcPr marL="0" marR="0" marT="0" marB="0"/>
                </a:tc>
                <a:extLst>
                  <a:ext uri="{0D108BD9-81ED-4DB2-BD59-A6C34878D82A}">
                    <a16:rowId xmlns:a16="http://schemas.microsoft.com/office/drawing/2014/main" val="2948423595"/>
                  </a:ext>
                </a:extLst>
              </a:tr>
            </a:tbl>
          </a:graphicData>
        </a:graphic>
      </p:graphicFrame>
    </p:spTree>
    <p:extLst>
      <p:ext uri="{BB962C8B-B14F-4D97-AF65-F5344CB8AC3E}">
        <p14:creationId xmlns:p14="http://schemas.microsoft.com/office/powerpoint/2010/main" val="3685051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5D7CE-CF56-7542-94DA-FA6FEB2D4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87211-D374-FA83-B426-0487CBF37324}"/>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C713F976-0D58-C5FC-C565-55D92C3275EA}"/>
              </a:ext>
            </a:extLst>
          </p:cNvPr>
          <p:cNvGraphicFramePr>
            <a:graphicFrameLocks noGrp="1"/>
          </p:cNvGraphicFramePr>
          <p:nvPr>
            <p:extLst>
              <p:ext uri="{D42A27DB-BD31-4B8C-83A1-F6EECF244321}">
                <p14:modId xmlns:p14="http://schemas.microsoft.com/office/powerpoint/2010/main" val="2150637433"/>
              </p:ext>
            </p:extLst>
          </p:nvPr>
        </p:nvGraphicFramePr>
        <p:xfrm>
          <a:off x="431739" y="1876129"/>
          <a:ext cx="11328520" cy="3134012"/>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B-5</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US 26 (Madras Highway) shared-use trail:</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Extend existing shared-use trail northwest to the county line parallel to US 26.</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$7,100,000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B-6</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Houston Lake Rd, SW Williams Rd, and Reif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trails.</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$10,500,000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B-7</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(south)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paved shoulders.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948423595"/>
                  </a:ext>
                </a:extLst>
              </a:tr>
            </a:tbl>
          </a:graphicData>
        </a:graphic>
      </p:graphicFrame>
    </p:spTree>
    <p:extLst>
      <p:ext uri="{BB962C8B-B14F-4D97-AF65-F5344CB8AC3E}">
        <p14:creationId xmlns:p14="http://schemas.microsoft.com/office/powerpoint/2010/main" val="2190753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92C5-3B97-4C62-5AFE-89611B835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79562-392D-FC53-1F89-1203AD24C855}"/>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B73D73E8-B5E9-86F8-0FBB-BB50D6EF844D}"/>
              </a:ext>
            </a:extLst>
          </p:cNvPr>
          <p:cNvGraphicFramePr>
            <a:graphicFrameLocks noGrp="1"/>
          </p:cNvGraphicFramePr>
          <p:nvPr>
            <p:extLst>
              <p:ext uri="{D42A27DB-BD31-4B8C-83A1-F6EECF244321}">
                <p14:modId xmlns:p14="http://schemas.microsoft.com/office/powerpoint/2010/main" val="1696958426"/>
              </p:ext>
            </p:extLst>
          </p:nvPr>
        </p:nvGraphicFramePr>
        <p:xfrm>
          <a:off x="431739" y="1876129"/>
          <a:ext cx="11328520" cy="232900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Fixed-route enhancements to increase service in Prineville and expand connections to destinations.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TBD</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CET</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City of Prineville</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F-1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Bus Evans Rd and Elliott Ln.</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bl>
          </a:graphicData>
        </a:graphic>
      </p:graphicFrame>
    </p:spTree>
    <p:extLst>
      <p:ext uri="{BB962C8B-B14F-4D97-AF65-F5344CB8AC3E}">
        <p14:creationId xmlns:p14="http://schemas.microsoft.com/office/powerpoint/2010/main" val="2900146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4D51277-D833-F27B-9071-402EDF88F61F}"/>
              </a:ext>
            </a:extLst>
          </p:cNvPr>
          <p:cNvSpPr txBox="1">
            <a:spLocks/>
          </p:cNvSpPr>
          <p:nvPr/>
        </p:nvSpPr>
        <p:spPr>
          <a:xfrm>
            <a:off x="446532" y="1552397"/>
            <a:ext cx="10869168" cy="2013763"/>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tx2"/>
                </a:solidFill>
              </a:rPr>
              <a:t>Funding and Implementation</a:t>
            </a:r>
          </a:p>
        </p:txBody>
      </p:sp>
      <p:sp>
        <p:nvSpPr>
          <p:cNvPr id="5" name="Footer Placeholder 4">
            <a:extLst>
              <a:ext uri="{FF2B5EF4-FFF2-40B4-BE49-F238E27FC236}">
                <a16:creationId xmlns:a16="http://schemas.microsoft.com/office/drawing/2014/main" id="{4300A935-E0FB-C510-6239-A01AFC57B3DD}"/>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1254248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F01E-60FC-6CD7-99FC-9C2AC0183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FD90B-E78D-734A-7F06-1D9321CB2D19}"/>
              </a:ext>
            </a:extLst>
          </p:cNvPr>
          <p:cNvSpPr>
            <a:spLocks noGrp="1"/>
          </p:cNvSpPr>
          <p:nvPr>
            <p:ph type="title"/>
          </p:nvPr>
        </p:nvSpPr>
        <p:spPr/>
        <p:txBody>
          <a:bodyPr>
            <a:normAutofit/>
          </a:bodyPr>
          <a:lstStyle/>
          <a:p>
            <a:r>
              <a:rPr lang="en-US" sz="3200" b="1" dirty="0"/>
              <a:t>Project Costs (2024 $)</a:t>
            </a:r>
          </a:p>
        </p:txBody>
      </p:sp>
      <p:sp>
        <p:nvSpPr>
          <p:cNvPr id="3" name="Content Placeholder 2">
            <a:extLst>
              <a:ext uri="{FF2B5EF4-FFF2-40B4-BE49-F238E27FC236}">
                <a16:creationId xmlns:a16="http://schemas.microsoft.com/office/drawing/2014/main" id="{13359C86-1BC3-A008-2FC8-00D931BFF710}"/>
              </a:ext>
            </a:extLst>
          </p:cNvPr>
          <p:cNvSpPr>
            <a:spLocks noGrp="1"/>
          </p:cNvSpPr>
          <p:nvPr>
            <p:ph idx="1"/>
          </p:nvPr>
        </p:nvSpPr>
        <p:spPr/>
        <p:txBody>
          <a:bodyPr>
            <a:normAutofit/>
          </a:bodyPr>
          <a:lstStyle/>
          <a:p>
            <a:pPr marL="305435" indent="-305435"/>
            <a:r>
              <a:rPr lang="en-US" sz="2800" dirty="0"/>
              <a:t>Total TSP Project Costs: $112.9 million</a:t>
            </a:r>
          </a:p>
          <a:p>
            <a:pPr marL="629435" lvl="1" indent="-305435"/>
            <a:r>
              <a:rPr lang="en-US" sz="2200" dirty="0"/>
              <a:t>Projects in partnership with ODOT: $27.5 million</a:t>
            </a:r>
          </a:p>
          <a:p>
            <a:pPr marL="629435" lvl="1" indent="-305435"/>
            <a:r>
              <a:rPr lang="en-US" sz="2200" dirty="0"/>
              <a:t>Locally-led projects: $85.4 million</a:t>
            </a:r>
          </a:p>
          <a:p>
            <a:pPr marL="305920" indent="-305435"/>
            <a:r>
              <a:rPr lang="en-US" sz="2800" dirty="0"/>
              <a:t>County has no dedicated source of funding for transportation.</a:t>
            </a:r>
          </a:p>
          <a:p>
            <a:pPr marL="629920" lvl="1" indent="-305435"/>
            <a:r>
              <a:rPr lang="en-US" sz="2400" dirty="0"/>
              <a:t> New funding sources are needed. </a:t>
            </a:r>
          </a:p>
        </p:txBody>
      </p:sp>
      <p:pic>
        <p:nvPicPr>
          <p:cNvPr id="4" name="Picture 3" descr="A logo of crook county&#10;&#10;Description automatically generated">
            <a:extLst>
              <a:ext uri="{FF2B5EF4-FFF2-40B4-BE49-F238E27FC236}">
                <a16:creationId xmlns:a16="http://schemas.microsoft.com/office/drawing/2014/main" id="{A6009A55-627F-6E59-3493-8D0DEA668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1058412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EA8D-99BC-D180-DC31-520360608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D04F9-4A5C-9DE3-87E7-F403058E1988}"/>
              </a:ext>
            </a:extLst>
          </p:cNvPr>
          <p:cNvSpPr>
            <a:spLocks noGrp="1"/>
          </p:cNvSpPr>
          <p:nvPr>
            <p:ph type="title"/>
          </p:nvPr>
        </p:nvSpPr>
        <p:spPr/>
        <p:txBody>
          <a:bodyPr>
            <a:normAutofit/>
          </a:bodyPr>
          <a:lstStyle/>
          <a:p>
            <a:r>
              <a:rPr lang="en-US" sz="3200" b="1" dirty="0"/>
              <a:t>Funding Sources</a:t>
            </a:r>
          </a:p>
        </p:txBody>
      </p:sp>
      <p:pic>
        <p:nvPicPr>
          <p:cNvPr id="4" name="Picture 3" descr="A logo of crook county&#10;&#10;Description automatically generated">
            <a:extLst>
              <a:ext uri="{FF2B5EF4-FFF2-40B4-BE49-F238E27FC236}">
                <a16:creationId xmlns:a16="http://schemas.microsoft.com/office/drawing/2014/main" id="{E6EFBF22-8AA2-2938-1F13-644634953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6" name="Content Placeholder 5">
            <a:extLst>
              <a:ext uri="{FF2B5EF4-FFF2-40B4-BE49-F238E27FC236}">
                <a16:creationId xmlns:a16="http://schemas.microsoft.com/office/drawing/2014/main" id="{2E7E4421-C6DA-2E71-C63D-F1BCBF97A888}"/>
              </a:ext>
            </a:extLst>
          </p:cNvPr>
          <p:cNvSpPr>
            <a:spLocks noGrp="1"/>
          </p:cNvSpPr>
          <p:nvPr>
            <p:ph idx="1"/>
          </p:nvPr>
        </p:nvSpPr>
        <p:spPr>
          <a:xfrm>
            <a:off x="581192" y="1958386"/>
            <a:ext cx="4607495" cy="4538967"/>
          </a:xfrm>
        </p:spPr>
        <p:txBody>
          <a:bodyPr>
            <a:normAutofit/>
          </a:bodyPr>
          <a:lstStyle/>
          <a:p>
            <a:r>
              <a:rPr lang="en-US" dirty="0"/>
              <a:t>Grants</a:t>
            </a:r>
          </a:p>
          <a:p>
            <a:pPr lvl="1"/>
            <a:r>
              <a:rPr lang="en-US" dirty="0"/>
              <a:t>BUILD (Federal)</a:t>
            </a:r>
          </a:p>
          <a:p>
            <a:pPr lvl="1"/>
            <a:r>
              <a:rPr lang="en-US" dirty="0"/>
              <a:t>Earmark (Federal/State)</a:t>
            </a:r>
          </a:p>
          <a:p>
            <a:pPr lvl="1"/>
            <a:r>
              <a:rPr lang="en-US" dirty="0"/>
              <a:t>Building Resilient Infrastructure and Communities (Federal)</a:t>
            </a:r>
          </a:p>
          <a:p>
            <a:pPr lvl="1"/>
            <a:r>
              <a:rPr lang="en-US" dirty="0"/>
              <a:t>Statewide Transportation Improvement Program (State)</a:t>
            </a:r>
          </a:p>
          <a:p>
            <a:pPr lvl="1"/>
            <a:r>
              <a:rPr lang="en-US" dirty="0"/>
              <a:t>Federal Lands Access Program (Federal)</a:t>
            </a:r>
          </a:p>
        </p:txBody>
      </p:sp>
      <p:sp>
        <p:nvSpPr>
          <p:cNvPr id="9" name="Content Placeholder 5">
            <a:extLst>
              <a:ext uri="{FF2B5EF4-FFF2-40B4-BE49-F238E27FC236}">
                <a16:creationId xmlns:a16="http://schemas.microsoft.com/office/drawing/2014/main" id="{CA843DFD-62D0-2985-E784-163E50A094BA}"/>
              </a:ext>
            </a:extLst>
          </p:cNvPr>
          <p:cNvSpPr txBox="1">
            <a:spLocks/>
          </p:cNvSpPr>
          <p:nvPr/>
        </p:nvSpPr>
        <p:spPr>
          <a:xfrm>
            <a:off x="6161374" y="1958386"/>
            <a:ext cx="4014063" cy="453896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Local Options (Potential)</a:t>
            </a:r>
          </a:p>
          <a:p>
            <a:pPr lvl="1"/>
            <a:r>
              <a:rPr lang="en-US" dirty="0"/>
              <a:t>System Development Charge</a:t>
            </a:r>
          </a:p>
          <a:p>
            <a:pPr lvl="1"/>
            <a:r>
              <a:rPr lang="en-US" dirty="0"/>
              <a:t>Developer-built</a:t>
            </a:r>
          </a:p>
          <a:p>
            <a:pPr lvl="1"/>
            <a:r>
              <a:rPr lang="en-US" dirty="0"/>
              <a:t>General fund</a:t>
            </a:r>
          </a:p>
          <a:p>
            <a:pPr lvl="1"/>
            <a:r>
              <a:rPr lang="en-US" dirty="0"/>
              <a:t>Local Improvement District</a:t>
            </a:r>
          </a:p>
          <a:p>
            <a:pPr lvl="1"/>
            <a:r>
              <a:rPr lang="en-US" dirty="0"/>
              <a:t>Special Road District</a:t>
            </a:r>
          </a:p>
          <a:p>
            <a:pPr lvl="1"/>
            <a:r>
              <a:rPr lang="en-US" dirty="0"/>
              <a:t>Tax Increment Financing</a:t>
            </a:r>
          </a:p>
        </p:txBody>
      </p:sp>
    </p:spTree>
    <p:extLst>
      <p:ext uri="{BB962C8B-B14F-4D97-AF65-F5344CB8AC3E}">
        <p14:creationId xmlns:p14="http://schemas.microsoft.com/office/powerpoint/2010/main" val="3208732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54FC-736E-5A6F-DC35-CE2E97C73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8600E-6BD7-2D1D-3614-F3EC52686440}"/>
              </a:ext>
            </a:extLst>
          </p:cNvPr>
          <p:cNvSpPr>
            <a:spLocks noGrp="1"/>
          </p:cNvSpPr>
          <p:nvPr>
            <p:ph type="title"/>
          </p:nvPr>
        </p:nvSpPr>
        <p:spPr/>
        <p:txBody>
          <a:bodyPr>
            <a:normAutofit/>
          </a:bodyPr>
          <a:lstStyle/>
          <a:p>
            <a:r>
              <a:rPr lang="en-US" sz="3200" b="1" dirty="0"/>
              <a:t>How do Projects Get Done?</a:t>
            </a:r>
          </a:p>
        </p:txBody>
      </p:sp>
      <p:sp>
        <p:nvSpPr>
          <p:cNvPr id="3" name="Content Placeholder 2">
            <a:extLst>
              <a:ext uri="{FF2B5EF4-FFF2-40B4-BE49-F238E27FC236}">
                <a16:creationId xmlns:a16="http://schemas.microsoft.com/office/drawing/2014/main" id="{469EE280-DBBA-3AEE-1DA1-3B1C2090D327}"/>
              </a:ext>
            </a:extLst>
          </p:cNvPr>
          <p:cNvSpPr>
            <a:spLocks noGrp="1"/>
          </p:cNvSpPr>
          <p:nvPr>
            <p:ph idx="1"/>
          </p:nvPr>
        </p:nvSpPr>
        <p:spPr/>
        <p:txBody>
          <a:bodyPr>
            <a:normAutofit fontScale="85000" lnSpcReduction="20000"/>
          </a:bodyPr>
          <a:lstStyle/>
          <a:p>
            <a:r>
              <a:rPr lang="en-US" b="1" dirty="0"/>
              <a:t>Smaller projects: </a:t>
            </a:r>
            <a:r>
              <a:rPr lang="en-US" dirty="0"/>
              <a:t>County lead, use local funds if available</a:t>
            </a:r>
          </a:p>
          <a:p>
            <a:r>
              <a:rPr lang="en-US" b="1" dirty="0"/>
              <a:t>Major Projects: </a:t>
            </a:r>
          </a:p>
          <a:p>
            <a:pPr lvl="1"/>
            <a:r>
              <a:rPr lang="en-US" dirty="0"/>
              <a:t>Identify possible funding sources, </a:t>
            </a:r>
            <a:r>
              <a:rPr lang="en-US" b="1" dirty="0"/>
              <a:t>build coalition</a:t>
            </a:r>
          </a:p>
          <a:p>
            <a:pPr lvl="1"/>
            <a:r>
              <a:rPr lang="en-US" dirty="0"/>
              <a:t>Refine the project, costs, and design</a:t>
            </a:r>
          </a:p>
          <a:p>
            <a:pPr lvl="1"/>
            <a:r>
              <a:rPr lang="en-US" dirty="0"/>
              <a:t>Additional public outreach</a:t>
            </a:r>
          </a:p>
          <a:p>
            <a:pPr lvl="1"/>
            <a:r>
              <a:rPr lang="en-US" dirty="0"/>
              <a:t>Multiple years to complete</a:t>
            </a:r>
          </a:p>
          <a:p>
            <a:r>
              <a:rPr lang="en-US" b="1" dirty="0"/>
              <a:t>Seek Grants: </a:t>
            </a:r>
            <a:r>
              <a:rPr lang="en-US" dirty="0"/>
              <a:t>Some have more onerous requirements than others.</a:t>
            </a:r>
          </a:p>
          <a:p>
            <a:r>
              <a:rPr lang="en-US" b="1" dirty="0"/>
              <a:t>Opportunism:</a:t>
            </a:r>
            <a:r>
              <a:rPr lang="en-US" dirty="0"/>
              <a:t> New grant opportunities, project underruns mean more $ for another project elsewhere, developer exactions</a:t>
            </a:r>
          </a:p>
          <a:p>
            <a:r>
              <a:rPr lang="en-US" b="1" dirty="0"/>
              <a:t>Developer</a:t>
            </a:r>
            <a:r>
              <a:rPr lang="en-US" dirty="0"/>
              <a:t>: New development contributes to SDCs</a:t>
            </a:r>
          </a:p>
        </p:txBody>
      </p:sp>
      <p:pic>
        <p:nvPicPr>
          <p:cNvPr id="4" name="Picture 3" descr="A logo of crook county&#10;&#10;Description automatically generated">
            <a:extLst>
              <a:ext uri="{FF2B5EF4-FFF2-40B4-BE49-F238E27FC236}">
                <a16:creationId xmlns:a16="http://schemas.microsoft.com/office/drawing/2014/main" id="{0BF0029B-0F39-0D51-1CA4-41C5A999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1169426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5E8A27-2A06-34A0-59B0-2DCA28B3710D}"/>
              </a:ext>
            </a:extLst>
          </p:cNvPr>
          <p:cNvSpPr>
            <a:spLocks noGrp="1"/>
          </p:cNvSpPr>
          <p:nvPr>
            <p:ph type="ctrTitle"/>
          </p:nvPr>
        </p:nvSpPr>
        <p:spPr>
          <a:xfrm>
            <a:off x="446532" y="1552397"/>
            <a:ext cx="8829443" cy="2013763"/>
          </a:xfrm>
        </p:spPr>
        <p:txBody>
          <a:bodyPr anchor="ctr">
            <a:normAutofit/>
          </a:bodyPr>
          <a:lstStyle/>
          <a:p>
            <a:r>
              <a:rPr lang="en-US" sz="5400" dirty="0">
                <a:solidFill>
                  <a:schemeClr val="tx2"/>
                </a:solidFill>
              </a:rPr>
              <a:t>TSP Overview</a:t>
            </a:r>
          </a:p>
        </p:txBody>
      </p:sp>
      <p:sp>
        <p:nvSpPr>
          <p:cNvPr id="2" name="Subtitle 5">
            <a:extLst>
              <a:ext uri="{FF2B5EF4-FFF2-40B4-BE49-F238E27FC236}">
                <a16:creationId xmlns:a16="http://schemas.microsoft.com/office/drawing/2014/main" id="{296F9AF2-728D-1582-2909-7AEB62CDC755}"/>
              </a:ext>
            </a:extLst>
          </p:cNvPr>
          <p:cNvSpPr>
            <a:spLocks noGrp="1"/>
          </p:cNvSpPr>
          <p:nvPr>
            <p:ph type="subTitle" idx="1"/>
          </p:nvPr>
        </p:nvSpPr>
        <p:spPr>
          <a:xfrm>
            <a:off x="446532" y="3704218"/>
            <a:ext cx="7683339" cy="1999292"/>
          </a:xfrm>
        </p:spPr>
        <p:txBody>
          <a:bodyPr anchor="ctr">
            <a:normAutofit/>
          </a:bodyPr>
          <a:lstStyle/>
          <a:p>
            <a:r>
              <a:rPr lang="en-US" sz="3200" dirty="0">
                <a:solidFill>
                  <a:schemeClr val="accent1"/>
                </a:solidFill>
              </a:rPr>
              <a:t>Introduction to the city of Harrisburg TSP UPDATE</a:t>
            </a:r>
          </a:p>
          <a:p>
            <a:endParaRPr lang="en-US" sz="3200" dirty="0"/>
          </a:p>
        </p:txBody>
      </p:sp>
      <p:sp>
        <p:nvSpPr>
          <p:cNvPr id="3" name="Footer Placeholder 4">
            <a:extLst>
              <a:ext uri="{FF2B5EF4-FFF2-40B4-BE49-F238E27FC236}">
                <a16:creationId xmlns:a16="http://schemas.microsoft.com/office/drawing/2014/main" id="{BDC0F833-AC3B-13C7-9161-3BA77739AF7F}"/>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3083090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BE58-04AD-353D-9460-B2AD27952112}"/>
              </a:ext>
            </a:extLst>
          </p:cNvPr>
          <p:cNvSpPr>
            <a:spLocks noGrp="1"/>
          </p:cNvSpPr>
          <p:nvPr>
            <p:ph type="title"/>
          </p:nvPr>
        </p:nvSpPr>
        <p:spPr/>
        <p:txBody>
          <a:bodyPr>
            <a:normAutofit/>
          </a:bodyPr>
          <a:lstStyle/>
          <a:p>
            <a:r>
              <a:rPr lang="en-US" sz="3200" b="1" dirty="0"/>
              <a:t>Next steps</a:t>
            </a:r>
          </a:p>
        </p:txBody>
      </p:sp>
      <p:sp>
        <p:nvSpPr>
          <p:cNvPr id="3" name="Content Placeholder 2">
            <a:extLst>
              <a:ext uri="{FF2B5EF4-FFF2-40B4-BE49-F238E27FC236}">
                <a16:creationId xmlns:a16="http://schemas.microsoft.com/office/drawing/2014/main" id="{55AE5862-3E0C-7396-AB57-41AA7ABFC4BE}"/>
              </a:ext>
            </a:extLst>
          </p:cNvPr>
          <p:cNvSpPr>
            <a:spLocks noGrp="1"/>
          </p:cNvSpPr>
          <p:nvPr>
            <p:ph idx="1"/>
          </p:nvPr>
        </p:nvSpPr>
        <p:spPr/>
        <p:txBody>
          <a:bodyPr>
            <a:normAutofit/>
          </a:bodyPr>
          <a:lstStyle/>
          <a:p>
            <a:pPr marL="305435" indent="-305435"/>
            <a:r>
              <a:rPr lang="en-US" sz="3200" dirty="0"/>
              <a:t>Planning Commission TSP Hearing: September 24, 2025</a:t>
            </a:r>
          </a:p>
          <a:p>
            <a:pPr marL="305435" indent="-305435"/>
            <a:r>
              <a:rPr lang="en-US" sz="3200" dirty="0"/>
              <a:t>Board of Commissioners Hearings:</a:t>
            </a:r>
          </a:p>
          <a:p>
            <a:pPr marL="629435" lvl="1" indent="-305435"/>
            <a:r>
              <a:rPr lang="en-US" sz="2800" dirty="0"/>
              <a:t>October 1, 2025</a:t>
            </a:r>
          </a:p>
          <a:p>
            <a:pPr marL="629435" lvl="1" indent="-305435"/>
            <a:r>
              <a:rPr lang="en-US" sz="2800" dirty="0"/>
              <a:t>October 15, 2025</a:t>
            </a:r>
          </a:p>
          <a:p>
            <a:pPr marL="305435" indent="-305435"/>
            <a:r>
              <a:rPr lang="en-US" sz="3200" dirty="0"/>
              <a:t>Finalize TSP</a:t>
            </a:r>
            <a:endParaRPr lang="en-US" sz="2600" dirty="0"/>
          </a:p>
          <a:p>
            <a:pPr marL="629920" lvl="1" indent="-305435"/>
            <a:endParaRPr lang="en-US" sz="3000" dirty="0"/>
          </a:p>
        </p:txBody>
      </p:sp>
      <p:pic>
        <p:nvPicPr>
          <p:cNvPr id="4" name="Picture 3" descr="A logo of crook county&#10;&#10;Description automatically generated">
            <a:extLst>
              <a:ext uri="{FF2B5EF4-FFF2-40B4-BE49-F238E27FC236}">
                <a16:creationId xmlns:a16="http://schemas.microsoft.com/office/drawing/2014/main" id="{5DFDE5B8-AB66-76FC-9E0D-D36D7F143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3619505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DB748-3E72-02DB-E0D1-8331685BE7F3}"/>
              </a:ext>
            </a:extLst>
          </p:cNvPr>
          <p:cNvSpPr>
            <a:spLocks noGrp="1"/>
          </p:cNvSpPr>
          <p:nvPr>
            <p:ph type="ctrTitle"/>
          </p:nvPr>
        </p:nvSpPr>
        <p:spPr/>
        <p:txBody>
          <a:bodyPr>
            <a:normAutofit/>
          </a:bodyPr>
          <a:lstStyle/>
          <a:p>
            <a:pPr algn="ctr"/>
            <a:r>
              <a:rPr lang="en-US" sz="5400" dirty="0"/>
              <a:t>Thank you!</a:t>
            </a:r>
          </a:p>
        </p:txBody>
      </p:sp>
    </p:spTree>
    <p:extLst>
      <p:ext uri="{BB962C8B-B14F-4D97-AF65-F5344CB8AC3E}">
        <p14:creationId xmlns:p14="http://schemas.microsoft.com/office/powerpoint/2010/main" val="303586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b="1" dirty="0"/>
              <a:t>What Is a TSP?</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a:xfrm>
            <a:off x="581192" y="2180495"/>
            <a:ext cx="6311221" cy="4213169"/>
          </a:xfrm>
        </p:spPr>
        <p:txBody>
          <a:bodyPr>
            <a:normAutofit fontScale="85000" lnSpcReduction="20000"/>
          </a:bodyPr>
          <a:lstStyle/>
          <a:p>
            <a:r>
              <a:rPr lang="en-US" sz="2400" dirty="0"/>
              <a:t>Addresses transportation needs for all modes of travel now and for the next 20 years</a:t>
            </a:r>
          </a:p>
          <a:p>
            <a:r>
              <a:rPr lang="en-US" sz="2400" dirty="0"/>
              <a:t>Prioritizes projects and helps County comply with state rules</a:t>
            </a:r>
          </a:p>
          <a:p>
            <a:pPr marL="305435" indent="-305435"/>
            <a:r>
              <a:rPr lang="en-US" sz="2600" dirty="0"/>
              <a:t>Special focus on:</a:t>
            </a:r>
          </a:p>
          <a:p>
            <a:pPr marL="629920" lvl="1" indent="-305435"/>
            <a:r>
              <a:rPr lang="en-US" sz="2400" dirty="0"/>
              <a:t>Enhancing connectivity and improving safety for all modes of travel.</a:t>
            </a:r>
          </a:p>
          <a:p>
            <a:pPr marL="629920" lvl="1" indent="-305435"/>
            <a:r>
              <a:rPr lang="en-US" sz="2400" dirty="0"/>
              <a:t>Addressing safety issues in areas of congested concern like Powell Butte.</a:t>
            </a:r>
          </a:p>
          <a:p>
            <a:pPr marL="629920" lvl="1" indent="-305435"/>
            <a:r>
              <a:rPr lang="en-US" sz="2400" dirty="0"/>
              <a:t>Developing near-term options for emergency access of Juniper Canyon area.</a:t>
            </a:r>
          </a:p>
          <a:p>
            <a:r>
              <a:rPr lang="en-US" sz="2400" dirty="0"/>
              <a:t>Updating Crook County’s 2017 TSP</a:t>
            </a:r>
          </a:p>
          <a:p>
            <a:endParaRPr lang="en-US" sz="2400" dirty="0"/>
          </a:p>
        </p:txBody>
      </p:sp>
      <p:pic>
        <p:nvPicPr>
          <p:cNvPr id="6" name="Picture 5" descr="A logo of crook county&#10;&#10;Description automatically generated">
            <a:extLst>
              <a:ext uri="{FF2B5EF4-FFF2-40B4-BE49-F238E27FC236}">
                <a16:creationId xmlns:a16="http://schemas.microsoft.com/office/drawing/2014/main" id="{BBBC27D1-9BA6-A9F6-A44C-F1CDFCF8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pic>
        <p:nvPicPr>
          <p:cNvPr id="5" name="Picture 4">
            <a:extLst>
              <a:ext uri="{FF2B5EF4-FFF2-40B4-BE49-F238E27FC236}">
                <a16:creationId xmlns:a16="http://schemas.microsoft.com/office/drawing/2014/main" id="{67040E69-DDC4-CFD3-C752-5E8920ADD244}"/>
              </a:ext>
            </a:extLst>
          </p:cNvPr>
          <p:cNvPicPr>
            <a:picLocks noChangeAspect="1"/>
          </p:cNvPicPr>
          <p:nvPr/>
        </p:nvPicPr>
        <p:blipFill>
          <a:blip r:embed="rId3"/>
          <a:stretch>
            <a:fillRect/>
          </a:stretch>
        </p:blipFill>
        <p:spPr>
          <a:xfrm>
            <a:off x="8540313" y="1942674"/>
            <a:ext cx="3220299" cy="4213170"/>
          </a:xfrm>
          <a:prstGeom prst="rect">
            <a:avLst/>
          </a:prstGeom>
        </p:spPr>
      </p:pic>
    </p:spTree>
    <p:extLst>
      <p:ext uri="{BB962C8B-B14F-4D97-AF65-F5344CB8AC3E}">
        <p14:creationId xmlns:p14="http://schemas.microsoft.com/office/powerpoint/2010/main" val="775633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B270-BCFD-F4D1-FAA7-F03752CBAF91}"/>
              </a:ext>
            </a:extLst>
          </p:cNvPr>
          <p:cNvSpPr>
            <a:spLocks noGrp="1"/>
          </p:cNvSpPr>
          <p:nvPr>
            <p:ph type="title"/>
          </p:nvPr>
        </p:nvSpPr>
        <p:spPr/>
        <p:txBody>
          <a:bodyPr/>
          <a:lstStyle/>
          <a:p>
            <a:r>
              <a:rPr lang="en-US" b="1" dirty="0"/>
              <a:t>Why are we updating the TSP now? </a:t>
            </a:r>
          </a:p>
        </p:txBody>
      </p:sp>
      <p:sp>
        <p:nvSpPr>
          <p:cNvPr id="7" name="Content Placeholder 2">
            <a:extLst>
              <a:ext uri="{FF2B5EF4-FFF2-40B4-BE49-F238E27FC236}">
                <a16:creationId xmlns:a16="http://schemas.microsoft.com/office/drawing/2014/main" id="{FAA36AB1-5061-CD21-6806-0515EC19AF5B}"/>
              </a:ext>
            </a:extLst>
          </p:cNvPr>
          <p:cNvSpPr txBox="1">
            <a:spLocks/>
          </p:cNvSpPr>
          <p:nvPr/>
        </p:nvSpPr>
        <p:spPr>
          <a:xfrm>
            <a:off x="581193" y="2180495"/>
            <a:ext cx="11201232"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Growth in the county and surrounding areas has outpaced projections.</a:t>
            </a:r>
          </a:p>
          <a:p>
            <a:r>
              <a:rPr lang="en-US" sz="2400" dirty="0"/>
              <a:t>Increased demand on the transportation system has increased need to advance projects sooner and evaluate new solutions.</a:t>
            </a:r>
          </a:p>
          <a:p>
            <a:r>
              <a:rPr lang="en-US" sz="2400" dirty="0"/>
              <a:t>Safety for all modes of travel and increased connectivity are an important focus. </a:t>
            </a:r>
          </a:p>
          <a:p>
            <a:r>
              <a:rPr lang="en-US" sz="2400" dirty="0"/>
              <a:t>The TSP Update is a </a:t>
            </a:r>
            <a:r>
              <a:rPr lang="en-US" sz="2400" b="1" dirty="0"/>
              <a:t>focused </a:t>
            </a:r>
            <a:r>
              <a:rPr lang="en-US" sz="2400" dirty="0"/>
              <a:t>update to explore these issues. </a:t>
            </a:r>
          </a:p>
          <a:p>
            <a:endParaRPr lang="en-US" sz="2400" dirty="0"/>
          </a:p>
        </p:txBody>
      </p:sp>
    </p:spTree>
    <p:extLst>
      <p:ext uri="{BB962C8B-B14F-4D97-AF65-F5344CB8AC3E}">
        <p14:creationId xmlns:p14="http://schemas.microsoft.com/office/powerpoint/2010/main" val="1471205787"/>
      </p:ext>
    </p:extLst>
  </p:cSld>
  <p:clrMapOvr>
    <a:masterClrMapping/>
  </p:clrMapOvr>
</p:sld>
</file>

<file path=ppt/theme/theme1.xml><?xml version="1.0" encoding="utf-8"?>
<a:theme xmlns:a="http://schemas.openxmlformats.org/drawingml/2006/main" name="Dividend">
  <a:themeElements>
    <a:clrScheme name="Custom 4">
      <a:dk1>
        <a:sysClr val="windowText" lastClr="000000"/>
      </a:dk1>
      <a:lt1>
        <a:srgbClr val="CACBCD"/>
      </a:lt1>
      <a:dk2>
        <a:srgbClr val="3D3D3D"/>
      </a:dk2>
      <a:lt2>
        <a:srgbClr val="FFFFFF"/>
      </a:lt2>
      <a:accent1>
        <a:srgbClr val="39698F"/>
      </a:accent1>
      <a:accent2>
        <a:srgbClr val="C8AC7A"/>
      </a:accent2>
      <a:accent3>
        <a:srgbClr val="5795CD"/>
      </a:accent3>
      <a:accent4>
        <a:srgbClr val="9EBC80"/>
      </a:accent4>
      <a:accent5>
        <a:srgbClr val="465359"/>
      </a:accent5>
      <a:accent6>
        <a:srgbClr val="969FA7"/>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B0BC49C3AFB1409CA6930BCC4C4961" ma:contentTypeVersion="13" ma:contentTypeDescription="Create a new document." ma:contentTypeScope="" ma:versionID="90c781528e61c22a759bad0a98402ab0">
  <xsd:schema xmlns:xsd="http://www.w3.org/2001/XMLSchema" xmlns:xs="http://www.w3.org/2001/XMLSchema" xmlns:p="http://schemas.microsoft.com/office/2006/metadata/properties" xmlns:ns2="ae46d9e8-7aab-4043-9386-3284e8926a97" xmlns:ns3="400f370b-764c-440c-9e79-ede28c582eef" targetNamespace="http://schemas.microsoft.com/office/2006/metadata/properties" ma:root="true" ma:fieldsID="e203347a7f2953aba65c2817e0ad4771" ns2:_="" ns3:_="">
    <xsd:import namespace="ae46d9e8-7aab-4043-9386-3284e8926a97"/>
    <xsd:import namespace="400f370b-764c-440c-9e79-ede28c582ee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6d9e8-7aab-4043-9386-3284e8926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2c0095f-72ec-4034-b475-67bd0a78abb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0f370b-764c-440c-9e79-ede28c582ee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4a2186eb-0b99-42e1-bf45-8eb00364f448}" ma:internalName="TaxCatchAll" ma:showField="CatchAllData" ma:web="400f370b-764c-440c-9e79-ede28c582e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0f370b-764c-440c-9e79-ede28c582eef" xsi:nil="true"/>
    <lcf76f155ced4ddcb4097134ff3c332f xmlns="ae46d9e8-7aab-4043-9386-3284e8926a9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DC5EFC-27A4-4389-AFB1-67C2893ACC1E}">
  <ds:schemaRefs>
    <ds:schemaRef ds:uri="400f370b-764c-440c-9e79-ede28c582eef"/>
    <ds:schemaRef ds:uri="ae46d9e8-7aab-4043-9386-3284e8926a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14297D-4B18-4295-840C-CEACBC5F87D1}">
  <ds:schemaRefs>
    <ds:schemaRef ds:uri="http://purl.org/dc/terms/"/>
    <ds:schemaRef ds:uri="http://schemas.microsoft.com/office/2006/documentManagement/types"/>
    <ds:schemaRef ds:uri="http://purl.org/dc/elements/1.1/"/>
    <ds:schemaRef ds:uri="ae46d9e8-7aab-4043-9386-3284e8926a97"/>
    <ds:schemaRef ds:uri="http://purl.org/dc/dcmitype/"/>
    <ds:schemaRef ds:uri="400f370b-764c-440c-9e79-ede28c582eef"/>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B0A23A7-3C05-4BF7-9CB6-C0B5C946D7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TotalTime>
  <Words>4011</Words>
  <Application>Microsoft Office PowerPoint</Application>
  <PresentationFormat>Widescreen</PresentationFormat>
  <Paragraphs>839</Paragraphs>
  <Slides>71</Slides>
  <Notes>36</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Franklin Gothic Book</vt:lpstr>
      <vt:lpstr>Gill Sans MT</vt:lpstr>
      <vt:lpstr>Wingdings</vt:lpstr>
      <vt:lpstr>Wingdings 2</vt:lpstr>
      <vt:lpstr>Dividend</vt:lpstr>
      <vt:lpstr>Crook County Transportation System Plan</vt:lpstr>
      <vt:lpstr>REQUESTED UPDATES FROM HEARING #1</vt:lpstr>
      <vt:lpstr>Project JC-3: Juniper canyon Road  widening</vt:lpstr>
      <vt:lpstr>Hearing #1 slides – as needed</vt:lpstr>
      <vt:lpstr>Agenda</vt:lpstr>
      <vt:lpstr>Planning Commission Role</vt:lpstr>
      <vt:lpstr>TSP Overview</vt:lpstr>
      <vt:lpstr>What Is a TSP?</vt:lpstr>
      <vt:lpstr>Why are we updating the TSP now? </vt:lpstr>
      <vt:lpstr>What Is a TSP?</vt:lpstr>
      <vt:lpstr>Decision-Making Process</vt:lpstr>
      <vt:lpstr>Project Timeline</vt:lpstr>
      <vt:lpstr>TSP Goals</vt:lpstr>
      <vt:lpstr>Engagement</vt:lpstr>
      <vt:lpstr>Engagement Activities</vt:lpstr>
      <vt:lpstr>Engagement Feedback</vt:lpstr>
      <vt:lpstr>Engagement Feedback</vt:lpstr>
      <vt:lpstr>Needs and Issues</vt:lpstr>
      <vt:lpstr>Needs and Issues</vt:lpstr>
      <vt:lpstr>Recommended Improvements</vt:lpstr>
      <vt:lpstr>ROADWAY AND INTERSECTION IMPROVEMENTS</vt:lpstr>
      <vt:lpstr>Project R-1A: OR 126 and SW Powell Butte Highway</vt:lpstr>
      <vt:lpstr>PowerPoint Presentation</vt:lpstr>
      <vt:lpstr>Roundabouts – how do they improve safety and congestion? </vt:lpstr>
      <vt:lpstr>Project R-2: OR 126 and SW Williams road</vt:lpstr>
      <vt:lpstr>Project JC-1 and JC-2: Juniper Canyon Access</vt:lpstr>
      <vt:lpstr>PowerPoint Presentation</vt:lpstr>
      <vt:lpstr>Project JC-1: Juniper Canyon Access</vt:lpstr>
      <vt:lpstr>Project JC-2: Juniper Canyon Access</vt:lpstr>
      <vt:lpstr>PowerPoint Presentation</vt:lpstr>
      <vt:lpstr>Project R-3: OR 126 and SW Parrish Lane</vt:lpstr>
      <vt:lpstr>PowerPoint Presentation</vt:lpstr>
      <vt:lpstr>Bridges</vt:lpstr>
      <vt:lpstr>Roadways and  Intersections</vt:lpstr>
      <vt:lpstr>Safety IMPROVEMENTS</vt:lpstr>
      <vt:lpstr>PowerPoint Presentation</vt:lpstr>
      <vt:lpstr>Safety IMPROVEMENTS</vt:lpstr>
      <vt:lpstr>SAFETY IMPROVEMENTS</vt:lpstr>
      <vt:lpstr>ACTIVE TRANSPORTATION  IMPROVEMENTS</vt:lpstr>
      <vt:lpstr>ACTIVE TRANSPORTATION  IMPROVEMENTS</vt:lpstr>
      <vt:lpstr>Public transportation Improvements</vt:lpstr>
      <vt:lpstr>Freight</vt:lpstr>
      <vt:lpstr>Related Prineville TSP projects</vt:lpstr>
      <vt:lpstr>Overview</vt:lpstr>
      <vt:lpstr>West Y</vt:lpstr>
      <vt:lpstr>O’Neil Highway</vt:lpstr>
      <vt:lpstr>Other Projects</vt:lpstr>
      <vt:lpstr>PowerPoint Presentation</vt:lpstr>
      <vt:lpstr>New connections</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PowerPoint Presentation</vt:lpstr>
      <vt:lpstr>Project Costs (2024 $)</vt:lpstr>
      <vt:lpstr>Funding Sources</vt:lpstr>
      <vt:lpstr>How do Projects Get Done?</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Crook County TSP</dc:title>
  <dc:creator>Natalie Chavez</dc:creator>
  <cp:lastModifiedBy>John Eisler</cp:lastModifiedBy>
  <cp:revision>3</cp:revision>
  <cp:lastPrinted>2024-10-29T15:30:30Z</cp:lastPrinted>
  <dcterms:created xsi:type="dcterms:W3CDTF">2023-09-16T01:56:24Z</dcterms:created>
  <dcterms:modified xsi:type="dcterms:W3CDTF">2025-10-07T21:34:39Z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0x010100E5B0BC49C3AFB1409CA6930BCC4C4961</vt:lpwstr>
  </property>
  <property fmtid="{D5CDD505-2E9C-101B-9397-08002B2CF9AE}" pid="3" name="MediaServiceImageTags">
    <vt:lpwstr/>
  </property>
</Properties>
</file>