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4"/>
  </p:sldMasterIdLst>
  <p:notesMasterIdLst>
    <p:notesMasterId r:id="rId73"/>
  </p:notesMasterIdLst>
  <p:sldIdLst>
    <p:sldId id="256" r:id="rId5"/>
    <p:sldId id="258" r:id="rId6"/>
    <p:sldId id="261" r:id="rId7"/>
    <p:sldId id="280" r:id="rId8"/>
    <p:sldId id="260" r:id="rId9"/>
    <p:sldId id="283" r:id="rId10"/>
    <p:sldId id="262" r:id="rId11"/>
    <p:sldId id="313" r:id="rId12"/>
    <p:sldId id="312" r:id="rId13"/>
    <p:sldId id="314" r:id="rId14"/>
    <p:sldId id="311" r:id="rId15"/>
    <p:sldId id="316" r:id="rId16"/>
    <p:sldId id="317" r:id="rId17"/>
    <p:sldId id="330" r:id="rId18"/>
    <p:sldId id="315" r:id="rId19"/>
    <p:sldId id="266" r:id="rId20"/>
    <p:sldId id="287" r:id="rId21"/>
    <p:sldId id="294" r:id="rId22"/>
    <p:sldId id="319" r:id="rId23"/>
    <p:sldId id="297" r:id="rId24"/>
    <p:sldId id="366" r:id="rId25"/>
    <p:sldId id="298" r:id="rId26"/>
    <p:sldId id="324" r:id="rId27"/>
    <p:sldId id="365" r:id="rId28"/>
    <p:sldId id="288" r:id="rId29"/>
    <p:sldId id="325" r:id="rId30"/>
    <p:sldId id="331" r:id="rId31"/>
    <p:sldId id="327" r:id="rId32"/>
    <p:sldId id="332" r:id="rId33"/>
    <p:sldId id="323" r:id="rId34"/>
    <p:sldId id="322" r:id="rId35"/>
    <p:sldId id="335" r:id="rId36"/>
    <p:sldId id="334" r:id="rId37"/>
    <p:sldId id="290" r:id="rId38"/>
    <p:sldId id="336" r:id="rId39"/>
    <p:sldId id="321" r:id="rId40"/>
    <p:sldId id="337" r:id="rId41"/>
    <p:sldId id="293" r:id="rId42"/>
    <p:sldId id="296" r:id="rId43"/>
    <p:sldId id="342" r:id="rId44"/>
    <p:sldId id="344" r:id="rId45"/>
    <p:sldId id="345" r:id="rId46"/>
    <p:sldId id="343" r:id="rId47"/>
    <p:sldId id="346" r:id="rId48"/>
    <p:sldId id="348" r:id="rId49"/>
    <p:sldId id="347" r:id="rId50"/>
    <p:sldId id="349" r:id="rId51"/>
    <p:sldId id="350" r:id="rId52"/>
    <p:sldId id="351" r:id="rId53"/>
    <p:sldId id="352" r:id="rId54"/>
    <p:sldId id="353" r:id="rId55"/>
    <p:sldId id="354" r:id="rId56"/>
    <p:sldId id="355" r:id="rId57"/>
    <p:sldId id="356" r:id="rId58"/>
    <p:sldId id="357" r:id="rId59"/>
    <p:sldId id="358" r:id="rId60"/>
    <p:sldId id="359" r:id="rId61"/>
    <p:sldId id="360" r:id="rId62"/>
    <p:sldId id="361" r:id="rId63"/>
    <p:sldId id="362" r:id="rId64"/>
    <p:sldId id="363" r:id="rId65"/>
    <p:sldId id="364" r:id="rId66"/>
    <p:sldId id="277" r:id="rId67"/>
    <p:sldId id="339" r:id="rId68"/>
    <p:sldId id="340" r:id="rId69"/>
    <p:sldId id="341" r:id="rId70"/>
    <p:sldId id="275" r:id="rId71"/>
    <p:sldId id="276" r:id="rId7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DC0A13-7980-C46F-E723-79699DB302FA}" name="Emily Mannisto-Meyers" initials="EM" userId="S::emannisto@parametrix.com::de9f601c-8256-4f8c-9ed3-10ca3b023a4f" providerId="AD"/>
  <p188:author id="{9020C140-962F-DD6C-CE1A-CC3B8CAB25D2}" name="Matt Flodin" initials="MF" userId="S::MFlodin@parametrix.com::f53f5597-09bd-4a05-8783-fd8348b2fa0c" providerId="AD"/>
  <p188:author id="{4E8A7A4C-CF54-3419-FC23-BB1410E24566}" name="Ryan Farncomb" initials="RF" userId="S::RFarncomb@parametrix.com::d21476fc-0b52-484a-8296-f3018aed53b3" providerId="AD"/>
  <p188:author id="{C1ECAE8D-FB31-ECCF-C2AF-11D3BA930D06}" name="Katie McDonald" initials="KM" userId="S::katie.mcdonald_crookcountyor.gov#ext#@parametrix.onmicrosoft.com::8884385d-427c-4f93-bd97-b8f8a65560f5" providerId="AD"/>
  <p188:author id="{D5659EC3-03D3-053B-8071-AFF32813350C}" name="Emily Mannisto-Meyers" initials="" userId="S::EMannisto@parametrix.com::de9f601c-8256-4f8c-9ed3-10ca3b023a4f" providerId="AD"/>
  <p188:author id="{D4D04FC7-3FF1-4273-4E73-3AB61128C2B5}" name="Erin David" initials="ED" userId="Erin David"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2BB35B-3812-4B89-AA18-1064AEF65B8A}" v="33" dt="2025-09-30T21:56:27.4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68BEE33-225E-4947-81E4-133D2514F427}" type="datetimeFigureOut">
              <a:rPr lang="en-US" smtClean="0"/>
              <a:t>9/30/2025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0726F2D-C310-4D8E-82EC-76B9FC26188B}" type="slidenum">
              <a:rPr lang="en-US" smtClean="0"/>
              <a:t>‹#›</a:t>
            </a:fld>
            <a:endParaRPr lang="en-US" dirty="0"/>
          </a:p>
        </p:txBody>
      </p:sp>
    </p:spTree>
    <p:extLst>
      <p:ext uri="{BB962C8B-B14F-4D97-AF65-F5344CB8AC3E}">
        <p14:creationId xmlns:p14="http://schemas.microsoft.com/office/powerpoint/2010/main" val="2062470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26F2D-C310-4D8E-82EC-76B9FC26188B}" type="slidenum">
              <a:rPr lang="en-US" smtClean="0"/>
              <a:t>12</a:t>
            </a:fld>
            <a:endParaRPr lang="en-US" dirty="0"/>
          </a:p>
        </p:txBody>
      </p:sp>
    </p:spTree>
    <p:extLst>
      <p:ext uri="{BB962C8B-B14F-4D97-AF65-F5344CB8AC3E}">
        <p14:creationId xmlns:p14="http://schemas.microsoft.com/office/powerpoint/2010/main" val="1262368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Visibility and awareness</a:t>
            </a:r>
          </a:p>
          <a:p>
            <a:pPr lvl="1"/>
            <a:r>
              <a:rPr lang="en-US" dirty="0"/>
              <a:t>Roadway / curve navigation</a:t>
            </a:r>
          </a:p>
          <a:p>
            <a:pPr lvl="1"/>
            <a:r>
              <a:rPr lang="en-US" dirty="0"/>
              <a:t>ODOT standards</a:t>
            </a:r>
          </a:p>
          <a:p>
            <a:pPr lvl="1"/>
            <a:r>
              <a:rPr lang="en-US" dirty="0"/>
              <a:t>Speeding</a:t>
            </a:r>
          </a:p>
          <a:p>
            <a:pPr lvl="1"/>
            <a:r>
              <a:rPr lang="en-US" dirty="0"/>
              <a:t>Crashes / roadway departures</a:t>
            </a:r>
          </a:p>
          <a:p>
            <a:pPr lvl="1"/>
            <a:r>
              <a:rPr lang="en-US" dirty="0"/>
              <a:t>Nighttime driving and inclement weather</a:t>
            </a:r>
          </a:p>
          <a:p>
            <a:pPr lvl="1"/>
            <a:r>
              <a:rPr lang="en-US" dirty="0"/>
              <a:t>Potential conflicts</a:t>
            </a:r>
          </a:p>
          <a:p>
            <a:endParaRPr lang="en-US" dirty="0"/>
          </a:p>
        </p:txBody>
      </p:sp>
      <p:sp>
        <p:nvSpPr>
          <p:cNvPr id="4" name="Slide Number Placeholder 3"/>
          <p:cNvSpPr>
            <a:spLocks noGrp="1"/>
          </p:cNvSpPr>
          <p:nvPr>
            <p:ph type="sldNum" sz="quarter" idx="5"/>
          </p:nvPr>
        </p:nvSpPr>
        <p:spPr/>
        <p:txBody>
          <a:bodyPr/>
          <a:lstStyle/>
          <a:p>
            <a:fld id="{E0726F2D-C310-4D8E-82EC-76B9FC26188B}" type="slidenum">
              <a:rPr lang="en-US" smtClean="0"/>
              <a:t>32</a:t>
            </a:fld>
            <a:endParaRPr lang="en-US" dirty="0"/>
          </a:p>
        </p:txBody>
      </p:sp>
    </p:spTree>
    <p:extLst>
      <p:ext uri="{BB962C8B-B14F-4D97-AF65-F5344CB8AC3E}">
        <p14:creationId xmlns:p14="http://schemas.microsoft.com/office/powerpoint/2010/main" val="3849174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2" panose="05020102010507070707" pitchFamily="18" charset="2"/>
              <a:buNone/>
            </a:pPr>
            <a:r>
              <a:rPr lang="en-US" b="1" dirty="0"/>
              <a:t>Key issues:</a:t>
            </a:r>
          </a:p>
          <a:p>
            <a:pPr>
              <a:buClr>
                <a:srgbClr val="C8AC7A"/>
              </a:buClr>
              <a:defRPr/>
            </a:pPr>
            <a:r>
              <a:rPr lang="en-US" sz="1200" dirty="0">
                <a:solidFill>
                  <a:srgbClr val="3D3D3D"/>
                </a:solidFill>
                <a:latin typeface="Gill Sans MT" panose="020B0502020104020203"/>
              </a:rPr>
              <a:t>Exceeds critical crash rate</a:t>
            </a:r>
          </a:p>
          <a:p>
            <a:pPr>
              <a:buClr>
                <a:srgbClr val="C8AC7A"/>
              </a:buClr>
              <a:defRPr/>
            </a:pPr>
            <a:r>
              <a:rPr lang="en-US" sz="1200" dirty="0">
                <a:solidFill>
                  <a:srgbClr val="3D3D3D"/>
                </a:solidFill>
                <a:latin typeface="Gill Sans MT" panose="020B0502020104020203"/>
              </a:rPr>
              <a:t>Poor visibility</a:t>
            </a:r>
          </a:p>
          <a:p>
            <a:pPr>
              <a:buClr>
                <a:srgbClr val="C8AC7A"/>
              </a:buClr>
              <a:defRPr/>
            </a:pPr>
            <a:r>
              <a:rPr lang="en-US" sz="1200" dirty="0">
                <a:solidFill>
                  <a:srgbClr val="3D3D3D"/>
                </a:solidFill>
                <a:latin typeface="Gill Sans MT" panose="020B0502020104020203"/>
              </a:rPr>
              <a:t>High travel speeds</a:t>
            </a:r>
          </a:p>
          <a:p>
            <a:endParaRPr lang="en-US" dirty="0"/>
          </a:p>
        </p:txBody>
      </p:sp>
      <p:sp>
        <p:nvSpPr>
          <p:cNvPr id="4" name="Slide Number Placeholder 3"/>
          <p:cNvSpPr>
            <a:spLocks noGrp="1"/>
          </p:cNvSpPr>
          <p:nvPr>
            <p:ph type="sldNum" sz="quarter" idx="5"/>
          </p:nvPr>
        </p:nvSpPr>
        <p:spPr/>
        <p:txBody>
          <a:bodyPr/>
          <a:lstStyle/>
          <a:p>
            <a:fld id="{E0726F2D-C310-4D8E-82EC-76B9FC26188B}" type="slidenum">
              <a:rPr lang="en-US" smtClean="0"/>
              <a:t>33</a:t>
            </a:fld>
            <a:endParaRPr lang="en-US" dirty="0"/>
          </a:p>
        </p:txBody>
      </p:sp>
    </p:spTree>
    <p:extLst>
      <p:ext uri="{BB962C8B-B14F-4D97-AF65-F5344CB8AC3E}">
        <p14:creationId xmlns:p14="http://schemas.microsoft.com/office/powerpoint/2010/main" val="3813608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26F2D-C310-4D8E-82EC-76B9FC26188B}" type="slidenum">
              <a:rPr lang="en-US" smtClean="0"/>
              <a:t>35</a:t>
            </a:fld>
            <a:endParaRPr lang="en-US" dirty="0"/>
          </a:p>
        </p:txBody>
      </p:sp>
    </p:spTree>
    <p:extLst>
      <p:ext uri="{BB962C8B-B14F-4D97-AF65-F5344CB8AC3E}">
        <p14:creationId xmlns:p14="http://schemas.microsoft.com/office/powerpoint/2010/main" val="3709903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26F2D-C310-4D8E-82EC-76B9FC26188B}" type="slidenum">
              <a:rPr lang="en-US" smtClean="0"/>
              <a:t>36</a:t>
            </a:fld>
            <a:endParaRPr lang="en-US" dirty="0"/>
          </a:p>
        </p:txBody>
      </p:sp>
    </p:spTree>
    <p:extLst>
      <p:ext uri="{BB962C8B-B14F-4D97-AF65-F5344CB8AC3E}">
        <p14:creationId xmlns:p14="http://schemas.microsoft.com/office/powerpoint/2010/main" val="729467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Construct a bicycle hub, or "rest stop," for hikers, bicyclists, recreationalists, and community members along the OR 27 scenic bikeway corridor; provide small shelter, information kiosk (map/community calendar), bicycle tool station, and bench/sitting area.</a:t>
            </a:r>
            <a:endParaRPr lang="en-US" dirty="0"/>
          </a:p>
        </p:txBody>
      </p:sp>
      <p:sp>
        <p:nvSpPr>
          <p:cNvPr id="4" name="Slide Number Placeholder 3"/>
          <p:cNvSpPr>
            <a:spLocks noGrp="1"/>
          </p:cNvSpPr>
          <p:nvPr>
            <p:ph type="sldNum" sz="quarter" idx="5"/>
          </p:nvPr>
        </p:nvSpPr>
        <p:spPr/>
        <p:txBody>
          <a:bodyPr/>
          <a:lstStyle/>
          <a:p>
            <a:fld id="{E0726F2D-C310-4D8E-82EC-76B9FC26188B}" type="slidenum">
              <a:rPr lang="en-US" smtClean="0"/>
              <a:t>37</a:t>
            </a:fld>
            <a:endParaRPr lang="en-US" dirty="0"/>
          </a:p>
        </p:txBody>
      </p:sp>
    </p:spTree>
    <p:extLst>
      <p:ext uri="{BB962C8B-B14F-4D97-AF65-F5344CB8AC3E}">
        <p14:creationId xmlns:p14="http://schemas.microsoft.com/office/powerpoint/2010/main" val="1046517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Would reconfigure ramps today that don't oeprate well today and is expected to operate very poorly in future.</a:t>
            </a:r>
          </a:p>
        </p:txBody>
      </p:sp>
      <p:sp>
        <p:nvSpPr>
          <p:cNvPr id="4" name="Slide Number Placeholder 3"/>
          <p:cNvSpPr>
            <a:spLocks noGrp="1"/>
          </p:cNvSpPr>
          <p:nvPr>
            <p:ph type="sldNum" sz="quarter" idx="5"/>
          </p:nvPr>
        </p:nvSpPr>
        <p:spPr/>
        <p:txBody>
          <a:bodyPr/>
          <a:lstStyle/>
          <a:p>
            <a:fld id="{E0726F2D-C310-4D8E-82EC-76B9FC26188B}" type="slidenum">
              <a:rPr lang="en-US" smtClean="0"/>
              <a:t>42</a:t>
            </a:fld>
            <a:endParaRPr lang="en-US" dirty="0"/>
          </a:p>
        </p:txBody>
      </p:sp>
    </p:spTree>
    <p:extLst>
      <p:ext uri="{BB962C8B-B14F-4D97-AF65-F5344CB8AC3E}">
        <p14:creationId xmlns:p14="http://schemas.microsoft.com/office/powerpoint/2010/main" val="1763561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High volumes of left turns </a:t>
            </a:r>
          </a:p>
          <a:p>
            <a:endParaRPr lang="en-US" dirty="0">
              <a:ea typeface="Calibri"/>
              <a:cs typeface="Calibri"/>
            </a:endParaRPr>
          </a:p>
          <a:p>
            <a:r>
              <a:rPr lang="en-US" dirty="0">
                <a:ea typeface="Calibri"/>
                <a:cs typeface="Calibri"/>
              </a:rPr>
              <a:t>Crashes with someone turning right, car going around and hit left turning vehicle.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E0726F2D-C310-4D8E-82EC-76B9FC26188B}" type="slidenum">
              <a:rPr lang="en-US" smtClean="0"/>
              <a:t>43</a:t>
            </a:fld>
            <a:endParaRPr lang="en-US" dirty="0"/>
          </a:p>
        </p:txBody>
      </p:sp>
    </p:spTree>
    <p:extLst>
      <p:ext uri="{BB962C8B-B14F-4D97-AF65-F5344CB8AC3E}">
        <p14:creationId xmlns:p14="http://schemas.microsoft.com/office/powerpoint/2010/main" val="739122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Intended to take pressure off of 3rd with Peters Road and Combs Flat extensions. </a:t>
            </a:r>
          </a:p>
          <a:p>
            <a:r>
              <a:rPr lang="en-US" dirty="0">
                <a:ea typeface="Calibri"/>
                <a:cs typeface="Calibri"/>
              </a:rPr>
              <a:t>R-1 9th street connection – offering more opportunities to link to regional connections. </a:t>
            </a:r>
          </a:p>
          <a:p>
            <a:endParaRPr lang="en-US" dirty="0">
              <a:ea typeface="Calibri"/>
              <a:cs typeface="Calibri"/>
            </a:endParaRPr>
          </a:p>
          <a:p>
            <a:r>
              <a:rPr lang="en-US" dirty="0">
                <a:ea typeface="Calibri"/>
                <a:cs typeface="Calibri"/>
              </a:rPr>
              <a:t>Signal upgrades ODOT tie in signals on 3rd.</a:t>
            </a:r>
          </a:p>
          <a:p>
            <a:r>
              <a:rPr lang="en-US" dirty="0">
                <a:ea typeface="Calibri"/>
                <a:cs typeface="Calibri"/>
              </a:rPr>
              <a:t>Access mgmt strategy that would consolidate driveways in the future to reduce turning conflicts. </a:t>
            </a:r>
          </a:p>
          <a:p>
            <a:r>
              <a:rPr lang="en-US" dirty="0">
                <a:ea typeface="Calibri"/>
                <a:cs typeface="Calibri"/>
              </a:rPr>
              <a:t>Cyclists on 2nd/4th (parallel routes)</a:t>
            </a:r>
          </a:p>
        </p:txBody>
      </p:sp>
      <p:sp>
        <p:nvSpPr>
          <p:cNvPr id="4" name="Slide Number Placeholder 3"/>
          <p:cNvSpPr>
            <a:spLocks noGrp="1"/>
          </p:cNvSpPr>
          <p:nvPr>
            <p:ph type="sldNum" sz="quarter" idx="5"/>
          </p:nvPr>
        </p:nvSpPr>
        <p:spPr/>
        <p:txBody>
          <a:bodyPr/>
          <a:lstStyle/>
          <a:p>
            <a:fld id="{E0726F2D-C310-4D8E-82EC-76B9FC26188B}" type="slidenum">
              <a:rPr lang="en-US" smtClean="0"/>
              <a:t>45</a:t>
            </a:fld>
            <a:endParaRPr lang="en-US" dirty="0"/>
          </a:p>
        </p:txBody>
      </p:sp>
    </p:spTree>
    <p:extLst>
      <p:ext uri="{BB962C8B-B14F-4D97-AF65-F5344CB8AC3E}">
        <p14:creationId xmlns:p14="http://schemas.microsoft.com/office/powerpoint/2010/main" val="752153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7CB3B-20B7-EB03-FF93-8D650D9FD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121D3-8DB2-FBD0-4F9D-19931ECA40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D79BF3-76F6-D8A6-6AB9-A322B7D21C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362BE6-4584-6857-2490-B2387C76B337}"/>
              </a:ext>
            </a:extLst>
          </p:cNvPr>
          <p:cNvSpPr>
            <a:spLocks noGrp="1"/>
          </p:cNvSpPr>
          <p:nvPr>
            <p:ph type="sldNum" sz="quarter" idx="5"/>
          </p:nvPr>
        </p:nvSpPr>
        <p:spPr/>
        <p:txBody>
          <a:bodyPr/>
          <a:lstStyle/>
          <a:p>
            <a:fld id="{E0726F2D-C310-4D8E-82EC-76B9FC26188B}" type="slidenum">
              <a:rPr lang="en-US" smtClean="0"/>
              <a:t>48</a:t>
            </a:fld>
            <a:endParaRPr lang="en-US" dirty="0"/>
          </a:p>
        </p:txBody>
      </p:sp>
    </p:spTree>
    <p:extLst>
      <p:ext uri="{BB962C8B-B14F-4D97-AF65-F5344CB8AC3E}">
        <p14:creationId xmlns:p14="http://schemas.microsoft.com/office/powerpoint/2010/main" val="2787223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731D4-C23D-E548-6D47-E234788C63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18D4B6-23B1-552F-8BC5-5072227486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F8672F-1901-40FF-AC50-1E239C27AA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9B9B21-424F-2B4E-0DAE-275D20DCB9D1}"/>
              </a:ext>
            </a:extLst>
          </p:cNvPr>
          <p:cNvSpPr>
            <a:spLocks noGrp="1"/>
          </p:cNvSpPr>
          <p:nvPr>
            <p:ph type="sldNum" sz="quarter" idx="5"/>
          </p:nvPr>
        </p:nvSpPr>
        <p:spPr/>
        <p:txBody>
          <a:bodyPr/>
          <a:lstStyle/>
          <a:p>
            <a:fld id="{E0726F2D-C310-4D8E-82EC-76B9FC26188B}" type="slidenum">
              <a:rPr lang="en-US" smtClean="0"/>
              <a:t>49</a:t>
            </a:fld>
            <a:endParaRPr lang="en-US" dirty="0"/>
          </a:p>
        </p:txBody>
      </p:sp>
    </p:spTree>
    <p:extLst>
      <p:ext uri="{BB962C8B-B14F-4D97-AF65-F5344CB8AC3E}">
        <p14:creationId xmlns:p14="http://schemas.microsoft.com/office/powerpoint/2010/main" val="4111863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800" dirty="0"/>
              <a:t>Significant interest in building projects as soon as possible</a:t>
            </a:r>
          </a:p>
          <a:p>
            <a:pPr lvl="1"/>
            <a:r>
              <a:rPr lang="en-US" sz="1800" dirty="0"/>
              <a:t>Strong desire to reduce speeding, improve enforcement </a:t>
            </a:r>
          </a:p>
          <a:p>
            <a:pPr lvl="1"/>
            <a:r>
              <a:rPr lang="en-US" sz="1800" dirty="0"/>
              <a:t>Limited community support for new funding sources that would increase costs for residents</a:t>
            </a:r>
          </a:p>
          <a:p>
            <a:endParaRPr lang="en-US" dirty="0"/>
          </a:p>
        </p:txBody>
      </p:sp>
      <p:sp>
        <p:nvSpPr>
          <p:cNvPr id="4" name="Slide Number Placeholder 3"/>
          <p:cNvSpPr>
            <a:spLocks noGrp="1"/>
          </p:cNvSpPr>
          <p:nvPr>
            <p:ph type="sldNum" sz="quarter" idx="5"/>
          </p:nvPr>
        </p:nvSpPr>
        <p:spPr/>
        <p:txBody>
          <a:bodyPr/>
          <a:lstStyle/>
          <a:p>
            <a:fld id="{E0726F2D-C310-4D8E-82EC-76B9FC26188B}" type="slidenum">
              <a:rPr lang="en-US" smtClean="0"/>
              <a:t>13</a:t>
            </a:fld>
            <a:endParaRPr lang="en-US" dirty="0"/>
          </a:p>
        </p:txBody>
      </p:sp>
    </p:spTree>
    <p:extLst>
      <p:ext uri="{BB962C8B-B14F-4D97-AF65-F5344CB8AC3E}">
        <p14:creationId xmlns:p14="http://schemas.microsoft.com/office/powerpoint/2010/main" val="3490205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F9EBA-A9C7-DABB-0412-3BACE3B47B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E02D0B-F9E2-EF6F-DBF7-BD41AD6AA7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896DF-B055-9C9E-30CA-4E683E3763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6B82C2-6DB9-50F0-ADBB-CFF1EC0D3E98}"/>
              </a:ext>
            </a:extLst>
          </p:cNvPr>
          <p:cNvSpPr>
            <a:spLocks noGrp="1"/>
          </p:cNvSpPr>
          <p:nvPr>
            <p:ph type="sldNum" sz="quarter" idx="5"/>
          </p:nvPr>
        </p:nvSpPr>
        <p:spPr/>
        <p:txBody>
          <a:bodyPr/>
          <a:lstStyle/>
          <a:p>
            <a:fld id="{E0726F2D-C310-4D8E-82EC-76B9FC26188B}" type="slidenum">
              <a:rPr lang="en-US" smtClean="0"/>
              <a:t>50</a:t>
            </a:fld>
            <a:endParaRPr lang="en-US" dirty="0"/>
          </a:p>
        </p:txBody>
      </p:sp>
    </p:spTree>
    <p:extLst>
      <p:ext uri="{BB962C8B-B14F-4D97-AF65-F5344CB8AC3E}">
        <p14:creationId xmlns:p14="http://schemas.microsoft.com/office/powerpoint/2010/main" val="447137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10298-9919-B684-D3FD-CC99E19F03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BA01C1-E6EA-A07A-FFEE-B5AFB2787B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EA499D-AF9B-AC65-CB67-F5D190E5B6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421BEA-BA97-088A-04E1-DB5404CA2002}"/>
              </a:ext>
            </a:extLst>
          </p:cNvPr>
          <p:cNvSpPr>
            <a:spLocks noGrp="1"/>
          </p:cNvSpPr>
          <p:nvPr>
            <p:ph type="sldNum" sz="quarter" idx="5"/>
          </p:nvPr>
        </p:nvSpPr>
        <p:spPr/>
        <p:txBody>
          <a:bodyPr/>
          <a:lstStyle/>
          <a:p>
            <a:fld id="{E0726F2D-C310-4D8E-82EC-76B9FC26188B}" type="slidenum">
              <a:rPr lang="en-US" smtClean="0"/>
              <a:t>51</a:t>
            </a:fld>
            <a:endParaRPr lang="en-US" dirty="0"/>
          </a:p>
        </p:txBody>
      </p:sp>
    </p:spTree>
    <p:extLst>
      <p:ext uri="{BB962C8B-B14F-4D97-AF65-F5344CB8AC3E}">
        <p14:creationId xmlns:p14="http://schemas.microsoft.com/office/powerpoint/2010/main" val="3975637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F4C8A-7D32-52B9-17D8-DD6244BBD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89EFE8-DBFC-D209-A829-A7DF5EB230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774A13-E524-4F21-1036-CEC0848B87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1A76C3-AE00-6560-FADF-7ACB783E415B}"/>
              </a:ext>
            </a:extLst>
          </p:cNvPr>
          <p:cNvSpPr>
            <a:spLocks noGrp="1"/>
          </p:cNvSpPr>
          <p:nvPr>
            <p:ph type="sldNum" sz="quarter" idx="5"/>
          </p:nvPr>
        </p:nvSpPr>
        <p:spPr/>
        <p:txBody>
          <a:bodyPr/>
          <a:lstStyle/>
          <a:p>
            <a:fld id="{E0726F2D-C310-4D8E-82EC-76B9FC26188B}" type="slidenum">
              <a:rPr lang="en-US" smtClean="0"/>
              <a:t>52</a:t>
            </a:fld>
            <a:endParaRPr lang="en-US" dirty="0"/>
          </a:p>
        </p:txBody>
      </p:sp>
    </p:spTree>
    <p:extLst>
      <p:ext uri="{BB962C8B-B14F-4D97-AF65-F5344CB8AC3E}">
        <p14:creationId xmlns:p14="http://schemas.microsoft.com/office/powerpoint/2010/main" val="2130093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95036-B9B7-BEEA-4451-A63E604E70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F7F698-2B3D-D129-8FE3-B1EEDFCDD6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3D4BA4-5061-9C43-5D23-DC631F9BB0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5ED8FB-EB99-48E2-895D-657BC780024A}"/>
              </a:ext>
            </a:extLst>
          </p:cNvPr>
          <p:cNvSpPr>
            <a:spLocks noGrp="1"/>
          </p:cNvSpPr>
          <p:nvPr>
            <p:ph type="sldNum" sz="quarter" idx="5"/>
          </p:nvPr>
        </p:nvSpPr>
        <p:spPr/>
        <p:txBody>
          <a:bodyPr/>
          <a:lstStyle/>
          <a:p>
            <a:fld id="{E0726F2D-C310-4D8E-82EC-76B9FC26188B}" type="slidenum">
              <a:rPr lang="en-US" smtClean="0"/>
              <a:t>53</a:t>
            </a:fld>
            <a:endParaRPr lang="en-US" dirty="0"/>
          </a:p>
        </p:txBody>
      </p:sp>
    </p:spTree>
    <p:extLst>
      <p:ext uri="{BB962C8B-B14F-4D97-AF65-F5344CB8AC3E}">
        <p14:creationId xmlns:p14="http://schemas.microsoft.com/office/powerpoint/2010/main" val="3012937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B329F-FE2E-A1E0-AA37-940DDB9467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0CDD0F-3516-DA44-07E1-36CCD808AE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42F314-F7CA-4C83-99B6-DD19DAA4D5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58ED56-2B19-CE07-33E5-B7BF15ADB286}"/>
              </a:ext>
            </a:extLst>
          </p:cNvPr>
          <p:cNvSpPr>
            <a:spLocks noGrp="1"/>
          </p:cNvSpPr>
          <p:nvPr>
            <p:ph type="sldNum" sz="quarter" idx="5"/>
          </p:nvPr>
        </p:nvSpPr>
        <p:spPr/>
        <p:txBody>
          <a:bodyPr/>
          <a:lstStyle/>
          <a:p>
            <a:fld id="{E0726F2D-C310-4D8E-82EC-76B9FC26188B}" type="slidenum">
              <a:rPr lang="en-US" smtClean="0"/>
              <a:t>54</a:t>
            </a:fld>
            <a:endParaRPr lang="en-US" dirty="0"/>
          </a:p>
        </p:txBody>
      </p:sp>
    </p:spTree>
    <p:extLst>
      <p:ext uri="{BB962C8B-B14F-4D97-AF65-F5344CB8AC3E}">
        <p14:creationId xmlns:p14="http://schemas.microsoft.com/office/powerpoint/2010/main" val="26242950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CCC81-EAB3-60DD-2ADC-F37A7E2065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C682F-EEBF-D962-4366-9DE4405CC5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E8391-3258-1C2B-F52C-1DDF13081C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FCD51C-2578-EB99-B2F9-1A076E75CD9B}"/>
              </a:ext>
            </a:extLst>
          </p:cNvPr>
          <p:cNvSpPr>
            <a:spLocks noGrp="1"/>
          </p:cNvSpPr>
          <p:nvPr>
            <p:ph type="sldNum" sz="quarter" idx="5"/>
          </p:nvPr>
        </p:nvSpPr>
        <p:spPr/>
        <p:txBody>
          <a:bodyPr/>
          <a:lstStyle/>
          <a:p>
            <a:fld id="{E0726F2D-C310-4D8E-82EC-76B9FC26188B}" type="slidenum">
              <a:rPr lang="en-US" smtClean="0"/>
              <a:t>55</a:t>
            </a:fld>
            <a:endParaRPr lang="en-US" dirty="0"/>
          </a:p>
        </p:txBody>
      </p:sp>
    </p:spTree>
    <p:extLst>
      <p:ext uri="{BB962C8B-B14F-4D97-AF65-F5344CB8AC3E}">
        <p14:creationId xmlns:p14="http://schemas.microsoft.com/office/powerpoint/2010/main" val="2150389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FADC6-3B1D-BAA7-4FAE-21777BC355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B5C9F0-8A52-A428-8E21-A565A061A3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9B7F9C-77B5-E680-67E6-95B440D336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B7F7CC-5582-0546-27BC-125F85CFF5B9}"/>
              </a:ext>
            </a:extLst>
          </p:cNvPr>
          <p:cNvSpPr>
            <a:spLocks noGrp="1"/>
          </p:cNvSpPr>
          <p:nvPr>
            <p:ph type="sldNum" sz="quarter" idx="5"/>
          </p:nvPr>
        </p:nvSpPr>
        <p:spPr/>
        <p:txBody>
          <a:bodyPr/>
          <a:lstStyle/>
          <a:p>
            <a:fld id="{E0726F2D-C310-4D8E-82EC-76B9FC26188B}" type="slidenum">
              <a:rPr lang="en-US" smtClean="0"/>
              <a:t>56</a:t>
            </a:fld>
            <a:endParaRPr lang="en-US" dirty="0"/>
          </a:p>
        </p:txBody>
      </p:sp>
    </p:spTree>
    <p:extLst>
      <p:ext uri="{BB962C8B-B14F-4D97-AF65-F5344CB8AC3E}">
        <p14:creationId xmlns:p14="http://schemas.microsoft.com/office/powerpoint/2010/main" val="38415816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EC423-4C46-F0A3-1BA2-1A1D8932F9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E6F5F2-7DE6-1832-0022-CCB988BF2B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8318A5-3582-EE9D-6F74-298C907956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C597F6-14CF-0CFD-5025-E9C09397CD3D}"/>
              </a:ext>
            </a:extLst>
          </p:cNvPr>
          <p:cNvSpPr>
            <a:spLocks noGrp="1"/>
          </p:cNvSpPr>
          <p:nvPr>
            <p:ph type="sldNum" sz="quarter" idx="5"/>
          </p:nvPr>
        </p:nvSpPr>
        <p:spPr/>
        <p:txBody>
          <a:bodyPr/>
          <a:lstStyle/>
          <a:p>
            <a:fld id="{E0726F2D-C310-4D8E-82EC-76B9FC26188B}" type="slidenum">
              <a:rPr lang="en-US" smtClean="0"/>
              <a:t>57</a:t>
            </a:fld>
            <a:endParaRPr lang="en-US" dirty="0"/>
          </a:p>
        </p:txBody>
      </p:sp>
    </p:spTree>
    <p:extLst>
      <p:ext uri="{BB962C8B-B14F-4D97-AF65-F5344CB8AC3E}">
        <p14:creationId xmlns:p14="http://schemas.microsoft.com/office/powerpoint/2010/main" val="4128739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A2EFD-86F3-F728-7C9C-CE1A16B295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73CF09-6B12-DB48-725E-B999AF6DAD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850E85-D312-3CCE-C35B-C7995DCFDD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0BF667-5D17-B453-9A46-5889C2DBC8FF}"/>
              </a:ext>
            </a:extLst>
          </p:cNvPr>
          <p:cNvSpPr>
            <a:spLocks noGrp="1"/>
          </p:cNvSpPr>
          <p:nvPr>
            <p:ph type="sldNum" sz="quarter" idx="5"/>
          </p:nvPr>
        </p:nvSpPr>
        <p:spPr/>
        <p:txBody>
          <a:bodyPr/>
          <a:lstStyle/>
          <a:p>
            <a:fld id="{E0726F2D-C310-4D8E-82EC-76B9FC26188B}" type="slidenum">
              <a:rPr lang="en-US" smtClean="0"/>
              <a:t>58</a:t>
            </a:fld>
            <a:endParaRPr lang="en-US" dirty="0"/>
          </a:p>
        </p:txBody>
      </p:sp>
    </p:spTree>
    <p:extLst>
      <p:ext uri="{BB962C8B-B14F-4D97-AF65-F5344CB8AC3E}">
        <p14:creationId xmlns:p14="http://schemas.microsoft.com/office/powerpoint/2010/main" val="1700870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D90CB-634E-D906-50FF-281F9781F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F7378A-E409-BA08-0044-72B379D93B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0C258D-5CDA-4A31-3C81-FFB385FE7A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AE01E7-9E14-4218-7740-CB5B0B56BD19}"/>
              </a:ext>
            </a:extLst>
          </p:cNvPr>
          <p:cNvSpPr>
            <a:spLocks noGrp="1"/>
          </p:cNvSpPr>
          <p:nvPr>
            <p:ph type="sldNum" sz="quarter" idx="5"/>
          </p:nvPr>
        </p:nvSpPr>
        <p:spPr/>
        <p:txBody>
          <a:bodyPr/>
          <a:lstStyle/>
          <a:p>
            <a:fld id="{E0726F2D-C310-4D8E-82EC-76B9FC26188B}" type="slidenum">
              <a:rPr lang="en-US" smtClean="0"/>
              <a:t>59</a:t>
            </a:fld>
            <a:endParaRPr lang="en-US" dirty="0"/>
          </a:p>
        </p:txBody>
      </p:sp>
    </p:spTree>
    <p:extLst>
      <p:ext uri="{BB962C8B-B14F-4D97-AF65-F5344CB8AC3E}">
        <p14:creationId xmlns:p14="http://schemas.microsoft.com/office/powerpoint/2010/main" val="1015956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26F2D-C310-4D8E-82EC-76B9FC26188B}" type="slidenum">
              <a:rPr lang="en-US" smtClean="0"/>
              <a:t>14</a:t>
            </a:fld>
            <a:endParaRPr lang="en-US" dirty="0"/>
          </a:p>
        </p:txBody>
      </p:sp>
    </p:spTree>
    <p:extLst>
      <p:ext uri="{BB962C8B-B14F-4D97-AF65-F5344CB8AC3E}">
        <p14:creationId xmlns:p14="http://schemas.microsoft.com/office/powerpoint/2010/main" val="1934710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33D27-B098-4489-F3A4-9FF6F191A8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186E8C-85D5-B1AE-F682-65E711049D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F258D5-6E16-2860-2DA5-1CA977C16E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D53C40-2B73-FBAD-A621-BF94817AD8C7}"/>
              </a:ext>
            </a:extLst>
          </p:cNvPr>
          <p:cNvSpPr>
            <a:spLocks noGrp="1"/>
          </p:cNvSpPr>
          <p:nvPr>
            <p:ph type="sldNum" sz="quarter" idx="5"/>
          </p:nvPr>
        </p:nvSpPr>
        <p:spPr/>
        <p:txBody>
          <a:bodyPr/>
          <a:lstStyle/>
          <a:p>
            <a:fld id="{E0726F2D-C310-4D8E-82EC-76B9FC26188B}" type="slidenum">
              <a:rPr lang="en-US" smtClean="0"/>
              <a:t>60</a:t>
            </a:fld>
            <a:endParaRPr lang="en-US" dirty="0"/>
          </a:p>
        </p:txBody>
      </p:sp>
    </p:spTree>
    <p:extLst>
      <p:ext uri="{BB962C8B-B14F-4D97-AF65-F5344CB8AC3E}">
        <p14:creationId xmlns:p14="http://schemas.microsoft.com/office/powerpoint/2010/main" val="11033869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7A0C7-FC31-22E6-C45A-65061D7C6D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060803-97D2-7FDE-0B25-0D0C73F59E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115874-5F4E-D6A9-15E0-FB5B3AD3AC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932F39-9F3F-0B40-45B8-B793DD308511}"/>
              </a:ext>
            </a:extLst>
          </p:cNvPr>
          <p:cNvSpPr>
            <a:spLocks noGrp="1"/>
          </p:cNvSpPr>
          <p:nvPr>
            <p:ph type="sldNum" sz="quarter" idx="5"/>
          </p:nvPr>
        </p:nvSpPr>
        <p:spPr/>
        <p:txBody>
          <a:bodyPr/>
          <a:lstStyle/>
          <a:p>
            <a:fld id="{E0726F2D-C310-4D8E-82EC-76B9FC26188B}" type="slidenum">
              <a:rPr lang="en-US" smtClean="0"/>
              <a:t>61</a:t>
            </a:fld>
            <a:endParaRPr lang="en-US" dirty="0"/>
          </a:p>
        </p:txBody>
      </p:sp>
    </p:spTree>
    <p:extLst>
      <p:ext uri="{BB962C8B-B14F-4D97-AF65-F5344CB8AC3E}">
        <p14:creationId xmlns:p14="http://schemas.microsoft.com/office/powerpoint/2010/main" val="23846200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2B1A9-1806-D7A8-9EE0-AA096D0B90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31E327-3329-C33F-1905-F72E12D015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4E47FC-55AF-A877-9EC8-84EA9BC09B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0312BC-6E0D-991E-64C0-4D28C42C145B}"/>
              </a:ext>
            </a:extLst>
          </p:cNvPr>
          <p:cNvSpPr>
            <a:spLocks noGrp="1"/>
          </p:cNvSpPr>
          <p:nvPr>
            <p:ph type="sldNum" sz="quarter" idx="5"/>
          </p:nvPr>
        </p:nvSpPr>
        <p:spPr/>
        <p:txBody>
          <a:bodyPr/>
          <a:lstStyle/>
          <a:p>
            <a:fld id="{E0726F2D-C310-4D8E-82EC-76B9FC26188B}" type="slidenum">
              <a:rPr lang="en-US" smtClean="0"/>
              <a:t>62</a:t>
            </a:fld>
            <a:endParaRPr lang="en-US" dirty="0"/>
          </a:p>
        </p:txBody>
      </p:sp>
    </p:spTree>
    <p:extLst>
      <p:ext uri="{BB962C8B-B14F-4D97-AF65-F5344CB8AC3E}">
        <p14:creationId xmlns:p14="http://schemas.microsoft.com/office/powerpoint/2010/main" val="611525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34CB4-9148-66C6-ADBE-56ECBB8FB8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FDDE56-2CD6-4FC0-2DA1-5A58831505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6B5E4B-98CC-3AB4-AA84-EA7441F86E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F2C55A-D247-00E8-F497-B9C1C4EA6E6B}"/>
              </a:ext>
            </a:extLst>
          </p:cNvPr>
          <p:cNvSpPr>
            <a:spLocks noGrp="1"/>
          </p:cNvSpPr>
          <p:nvPr>
            <p:ph type="sldNum" sz="quarter" idx="5"/>
          </p:nvPr>
        </p:nvSpPr>
        <p:spPr/>
        <p:txBody>
          <a:bodyPr/>
          <a:lstStyle/>
          <a:p>
            <a:fld id="{E0726F2D-C310-4D8E-82EC-76B9FC26188B}" type="slidenum">
              <a:rPr lang="en-US" smtClean="0"/>
              <a:t>64</a:t>
            </a:fld>
            <a:endParaRPr lang="en-US" dirty="0"/>
          </a:p>
        </p:txBody>
      </p:sp>
    </p:spTree>
    <p:extLst>
      <p:ext uri="{BB962C8B-B14F-4D97-AF65-F5344CB8AC3E}">
        <p14:creationId xmlns:p14="http://schemas.microsoft.com/office/powerpoint/2010/main" val="40448304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DDCE4-A81C-19FC-2FA8-0A88C56C0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196D38-5496-917B-37DD-27E8263F4B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A8E3A3-4972-9A22-1CC0-60CC7686A819}"/>
              </a:ext>
            </a:extLst>
          </p:cNvPr>
          <p:cNvSpPr>
            <a:spLocks noGrp="1"/>
          </p:cNvSpPr>
          <p:nvPr>
            <p:ph type="body" idx="1"/>
          </p:nvPr>
        </p:nvSpPr>
        <p:spPr/>
        <p:txBody>
          <a:bodyPr/>
          <a:lstStyle/>
          <a:p>
            <a:r>
              <a:rPr lang="en-US" dirty="0"/>
              <a:t>BUILD – Better Utilizing Investments to Leverage Development</a:t>
            </a:r>
          </a:p>
          <a:p>
            <a:r>
              <a:rPr lang="en-US" dirty="0"/>
              <a:t>STIP – Statewide Transportation Improvement Program</a:t>
            </a:r>
          </a:p>
          <a:p>
            <a:r>
              <a:rPr lang="en-US" dirty="0"/>
              <a:t>FEMA BRIC – Building Resilient Infrastructure and Communities</a:t>
            </a:r>
          </a:p>
          <a:p>
            <a:r>
              <a:rPr lang="en-US" dirty="0"/>
              <a:t>FLAP (Federal Lands Access Program)</a:t>
            </a:r>
          </a:p>
          <a:p>
            <a:r>
              <a:rPr lang="en-US" dirty="0"/>
              <a:t>SDC – System Development Charge</a:t>
            </a:r>
          </a:p>
          <a:p>
            <a:r>
              <a:rPr lang="en-US" dirty="0"/>
              <a:t>LID – Local Improvement District</a:t>
            </a:r>
          </a:p>
          <a:p>
            <a:r>
              <a:rPr lang="en-US" dirty="0"/>
              <a:t>SRD – Special Road District</a:t>
            </a:r>
          </a:p>
          <a:p>
            <a:r>
              <a:rPr lang="en-US" dirty="0"/>
              <a:t>TIF – Tax Increment Financing</a:t>
            </a:r>
          </a:p>
        </p:txBody>
      </p:sp>
      <p:sp>
        <p:nvSpPr>
          <p:cNvPr id="4" name="Slide Number Placeholder 3">
            <a:extLst>
              <a:ext uri="{FF2B5EF4-FFF2-40B4-BE49-F238E27FC236}">
                <a16:creationId xmlns:a16="http://schemas.microsoft.com/office/drawing/2014/main" id="{32953250-6648-5DFC-C85F-76D47152026F}"/>
              </a:ext>
            </a:extLst>
          </p:cNvPr>
          <p:cNvSpPr>
            <a:spLocks noGrp="1"/>
          </p:cNvSpPr>
          <p:nvPr>
            <p:ph type="sldNum" sz="quarter" idx="5"/>
          </p:nvPr>
        </p:nvSpPr>
        <p:spPr/>
        <p:txBody>
          <a:bodyPr/>
          <a:lstStyle/>
          <a:p>
            <a:fld id="{E0726F2D-C310-4D8E-82EC-76B9FC26188B}" type="slidenum">
              <a:rPr lang="en-US" smtClean="0"/>
              <a:t>65</a:t>
            </a:fld>
            <a:endParaRPr lang="en-US" dirty="0"/>
          </a:p>
        </p:txBody>
      </p:sp>
    </p:spTree>
    <p:extLst>
      <p:ext uri="{BB962C8B-B14F-4D97-AF65-F5344CB8AC3E}">
        <p14:creationId xmlns:p14="http://schemas.microsoft.com/office/powerpoint/2010/main" val="24592227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5BBF2-F4C8-BB13-2665-368BE62A11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CB3A43-A8F4-7B95-A3A7-2034FBB039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5ECCCB-1247-91B8-01A1-8117BB6329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6B70CD-0569-D013-2DD4-91838F534E45}"/>
              </a:ext>
            </a:extLst>
          </p:cNvPr>
          <p:cNvSpPr>
            <a:spLocks noGrp="1"/>
          </p:cNvSpPr>
          <p:nvPr>
            <p:ph type="sldNum" sz="quarter" idx="5"/>
          </p:nvPr>
        </p:nvSpPr>
        <p:spPr/>
        <p:txBody>
          <a:bodyPr/>
          <a:lstStyle/>
          <a:p>
            <a:fld id="{E0726F2D-C310-4D8E-82EC-76B9FC26188B}" type="slidenum">
              <a:rPr lang="en-US" smtClean="0"/>
              <a:t>66</a:t>
            </a:fld>
            <a:endParaRPr lang="en-US" dirty="0"/>
          </a:p>
        </p:txBody>
      </p:sp>
    </p:spTree>
    <p:extLst>
      <p:ext uri="{BB962C8B-B14F-4D97-AF65-F5344CB8AC3E}">
        <p14:creationId xmlns:p14="http://schemas.microsoft.com/office/powerpoint/2010/main" val="17026989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26F2D-C310-4D8E-82EC-76B9FC26188B}" type="slidenum">
              <a:rPr lang="en-US" smtClean="0"/>
              <a:t>67</a:t>
            </a:fld>
            <a:endParaRPr lang="en-US" dirty="0"/>
          </a:p>
        </p:txBody>
      </p:sp>
    </p:spTree>
    <p:extLst>
      <p:ext uri="{BB962C8B-B14F-4D97-AF65-F5344CB8AC3E}">
        <p14:creationId xmlns:p14="http://schemas.microsoft.com/office/powerpoint/2010/main" val="3995387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Safety – collisions at this intersection</a:t>
            </a:r>
          </a:p>
          <a:p>
            <a:r>
              <a:rPr lang="en-US" sz="1200" dirty="0"/>
              <a:t>Post office access</a:t>
            </a:r>
          </a:p>
          <a:p>
            <a:r>
              <a:rPr lang="en-US" sz="1200" dirty="0"/>
              <a:t>Delays for turning vehicles</a:t>
            </a:r>
          </a:p>
          <a:p>
            <a:r>
              <a:rPr lang="en-US" sz="1200" dirty="0"/>
              <a:t>Intersection is forecast to not meet ODOT’s standard for congestion</a:t>
            </a:r>
          </a:p>
          <a:p>
            <a:endParaRPr lang="en-US" dirty="0"/>
          </a:p>
        </p:txBody>
      </p:sp>
      <p:sp>
        <p:nvSpPr>
          <p:cNvPr id="4" name="Slide Number Placeholder 3"/>
          <p:cNvSpPr>
            <a:spLocks noGrp="1"/>
          </p:cNvSpPr>
          <p:nvPr>
            <p:ph type="sldNum" sz="quarter" idx="5"/>
          </p:nvPr>
        </p:nvSpPr>
        <p:spPr/>
        <p:txBody>
          <a:bodyPr/>
          <a:lstStyle/>
          <a:p>
            <a:fld id="{E0726F2D-C310-4D8E-82EC-76B9FC26188B}" type="slidenum">
              <a:rPr lang="en-US" smtClean="0"/>
              <a:t>20</a:t>
            </a:fld>
            <a:endParaRPr lang="en-US" dirty="0"/>
          </a:p>
        </p:txBody>
      </p:sp>
    </p:spTree>
    <p:extLst>
      <p:ext uri="{BB962C8B-B14F-4D97-AF65-F5344CB8AC3E}">
        <p14:creationId xmlns:p14="http://schemas.microsoft.com/office/powerpoint/2010/main" val="61766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26F2D-C310-4D8E-82EC-76B9FC26188B}" type="slidenum">
              <a:rPr lang="en-US" smtClean="0"/>
              <a:t>22</a:t>
            </a:fld>
            <a:endParaRPr lang="en-US" dirty="0"/>
          </a:p>
        </p:txBody>
      </p:sp>
    </p:spTree>
    <p:extLst>
      <p:ext uri="{BB962C8B-B14F-4D97-AF65-F5344CB8AC3E}">
        <p14:creationId xmlns:p14="http://schemas.microsoft.com/office/powerpoint/2010/main" val="2682406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26F2D-C310-4D8E-82EC-76B9FC26188B}" type="slidenum">
              <a:rPr lang="en-US" smtClean="0"/>
              <a:t>26</a:t>
            </a:fld>
            <a:endParaRPr lang="en-US" dirty="0"/>
          </a:p>
        </p:txBody>
      </p:sp>
    </p:spTree>
    <p:extLst>
      <p:ext uri="{BB962C8B-B14F-4D97-AF65-F5344CB8AC3E}">
        <p14:creationId xmlns:p14="http://schemas.microsoft.com/office/powerpoint/2010/main" val="161659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Expected to exceed mobility targets in future no build higher growth scenario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Analysis of future traffic conditions shows that this location would meet turn lane warrants.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E0726F2D-C310-4D8E-82EC-76B9FC26188B}" type="slidenum">
              <a:rPr lang="en-US" smtClean="0"/>
              <a:t>28</a:t>
            </a:fld>
            <a:endParaRPr lang="en-US" dirty="0"/>
          </a:p>
        </p:txBody>
      </p:sp>
    </p:spTree>
    <p:extLst>
      <p:ext uri="{BB962C8B-B14F-4D97-AF65-F5344CB8AC3E}">
        <p14:creationId xmlns:p14="http://schemas.microsoft.com/office/powerpoint/2010/main" val="3028400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8F92B-473B-E53D-AF68-C91814C8AD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4FF8EF-7483-ACAB-F0D6-1104FEF899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B719BF-3C02-B047-D141-3108B60C03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9FC1AF-6F23-1E94-C346-CA30F8F8016E}"/>
              </a:ext>
            </a:extLst>
          </p:cNvPr>
          <p:cNvSpPr>
            <a:spLocks noGrp="1"/>
          </p:cNvSpPr>
          <p:nvPr>
            <p:ph type="sldNum" sz="quarter" idx="5"/>
          </p:nvPr>
        </p:nvSpPr>
        <p:spPr/>
        <p:txBody>
          <a:bodyPr/>
          <a:lstStyle/>
          <a:p>
            <a:fld id="{E0726F2D-C310-4D8E-82EC-76B9FC26188B}" type="slidenum">
              <a:rPr lang="en-US" smtClean="0"/>
              <a:t>30</a:t>
            </a:fld>
            <a:endParaRPr lang="en-US" dirty="0"/>
          </a:p>
        </p:txBody>
      </p:sp>
    </p:spTree>
    <p:extLst>
      <p:ext uri="{BB962C8B-B14F-4D97-AF65-F5344CB8AC3E}">
        <p14:creationId xmlns:p14="http://schemas.microsoft.com/office/powerpoint/2010/main" val="2657223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26F2D-C310-4D8E-82EC-76B9FC26188B}" type="slidenum">
              <a:rPr lang="en-US" smtClean="0"/>
              <a:t>31</a:t>
            </a:fld>
            <a:endParaRPr lang="en-US" dirty="0"/>
          </a:p>
        </p:txBody>
      </p:sp>
    </p:spTree>
    <p:extLst>
      <p:ext uri="{BB962C8B-B14F-4D97-AF65-F5344CB8AC3E}">
        <p14:creationId xmlns:p14="http://schemas.microsoft.com/office/powerpoint/2010/main" val="1829391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3019A88-3C43-40FB-B2F4-62E1B3ED1850}" type="datetime1">
              <a:rPr lang="en-US" smtClean="0"/>
              <a:t>9/30/2025</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r>
              <a:rPr lang="en-US" dirty="0"/>
              <a:t>PROJECT ADVISORY COMMITTEE</a:t>
            </a: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65228EF9-3627-42D9-8845-430F338A502B}" type="slidenum">
              <a:rPr lang="en-US" smtClean="0"/>
              <a:t>‹#›</a:t>
            </a:fld>
            <a:endParaRPr lang="en-US" dirty="0"/>
          </a:p>
        </p:txBody>
      </p:sp>
    </p:spTree>
    <p:extLst>
      <p:ext uri="{BB962C8B-B14F-4D97-AF65-F5344CB8AC3E}">
        <p14:creationId xmlns:p14="http://schemas.microsoft.com/office/powerpoint/2010/main" val="3626880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98A226-6CE9-4871-A7DD-FF0CF32488ED}" type="datetime1">
              <a:rPr lang="en-US" smtClean="0"/>
              <a:t>9/30/2025</a:t>
            </a:fld>
            <a:endParaRPr lang="en-US" dirty="0"/>
          </a:p>
        </p:txBody>
      </p:sp>
      <p:sp>
        <p:nvSpPr>
          <p:cNvPr id="5" name="Footer Placeholder 4"/>
          <p:cNvSpPr>
            <a:spLocks noGrp="1"/>
          </p:cNvSpPr>
          <p:nvPr>
            <p:ph type="ftr" sz="quarter" idx="11"/>
          </p:nvPr>
        </p:nvSpPr>
        <p:spPr/>
        <p:txBody>
          <a:bodyPr/>
          <a:lstStyle/>
          <a:p>
            <a:r>
              <a:rPr lang="en-US" dirty="0"/>
              <a:t>Planning Commission Work Session</a:t>
            </a:r>
          </a:p>
        </p:txBody>
      </p:sp>
      <p:sp>
        <p:nvSpPr>
          <p:cNvPr id="6" name="Slide Number Placeholder 5"/>
          <p:cNvSpPr>
            <a:spLocks noGrp="1"/>
          </p:cNvSpPr>
          <p:nvPr>
            <p:ph type="sldNum" sz="quarter" idx="12"/>
          </p:nvPr>
        </p:nvSpPr>
        <p:spPr/>
        <p:txBody>
          <a:bodyPr/>
          <a:lstStyle/>
          <a:p>
            <a:fld id="{65228EF9-3627-42D9-8845-430F338A502B}" type="slidenum">
              <a:rPr lang="en-US" smtClean="0"/>
              <a:t>‹#›</a:t>
            </a:fld>
            <a:endParaRPr lang="en-US" dirty="0"/>
          </a:p>
        </p:txBody>
      </p:sp>
    </p:spTree>
    <p:extLst>
      <p:ext uri="{BB962C8B-B14F-4D97-AF65-F5344CB8AC3E}">
        <p14:creationId xmlns:p14="http://schemas.microsoft.com/office/powerpoint/2010/main" val="2165665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95198F3D-F1E7-4802-9829-9E46315C00CD}" type="datetime1">
              <a:rPr lang="en-US" smtClean="0"/>
              <a:t>9/30/2025</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r>
              <a:rPr lang="en-US" dirty="0"/>
              <a:t>Planning Commission Work Session</a:t>
            </a: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65228EF9-3627-42D9-8845-430F338A502B}" type="slidenum">
              <a:rPr lang="en-US" smtClean="0"/>
              <a:t>‹#›</a:t>
            </a:fld>
            <a:endParaRPr lang="en-US" dirty="0"/>
          </a:p>
        </p:txBody>
      </p:sp>
    </p:spTree>
    <p:extLst>
      <p:ext uri="{BB962C8B-B14F-4D97-AF65-F5344CB8AC3E}">
        <p14:creationId xmlns:p14="http://schemas.microsoft.com/office/powerpoint/2010/main" val="786243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lvl1pPr>
              <a:defRPr sz="24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E6B14C-32B4-47DD-A81D-11EDA28C2243}" type="datetime1">
              <a:rPr lang="en-US" smtClean="0"/>
              <a:t>9/30/2025</a:t>
            </a:fld>
            <a:endParaRPr lang="en-US" dirty="0"/>
          </a:p>
        </p:txBody>
      </p:sp>
      <p:sp>
        <p:nvSpPr>
          <p:cNvPr id="5" name="Footer Placeholder 4"/>
          <p:cNvSpPr>
            <a:spLocks noGrp="1"/>
          </p:cNvSpPr>
          <p:nvPr>
            <p:ph type="ftr" sz="quarter" idx="11"/>
          </p:nvPr>
        </p:nvSpPr>
        <p:spPr/>
        <p:txBody>
          <a:bodyPr/>
          <a:lstStyle>
            <a:lvl1pPr>
              <a:defRPr/>
            </a:lvl1pPr>
          </a:lstStyle>
          <a:p>
            <a:r>
              <a:rPr lang="en-US" dirty="0"/>
              <a:t>Planning Commission Work Session</a:t>
            </a:r>
          </a:p>
        </p:txBody>
      </p:sp>
      <p:sp>
        <p:nvSpPr>
          <p:cNvPr id="6" name="Slide Number Placeholder 5"/>
          <p:cNvSpPr>
            <a:spLocks noGrp="1"/>
          </p:cNvSpPr>
          <p:nvPr>
            <p:ph type="sldNum" sz="quarter" idx="12"/>
          </p:nvPr>
        </p:nvSpPr>
        <p:spPr>
          <a:xfrm>
            <a:off x="10558300" y="5956137"/>
            <a:ext cx="1052508" cy="365125"/>
          </a:xfrm>
        </p:spPr>
        <p:txBody>
          <a:bodyPr/>
          <a:lstStyle/>
          <a:p>
            <a:fld id="{65228EF9-3627-42D9-8845-430F338A502B}" type="slidenum">
              <a:rPr lang="en-US" smtClean="0"/>
              <a:t>‹#›</a:t>
            </a:fld>
            <a:endParaRPr lang="en-US" dirty="0"/>
          </a:p>
        </p:txBody>
      </p:sp>
    </p:spTree>
    <p:extLst>
      <p:ext uri="{BB962C8B-B14F-4D97-AF65-F5344CB8AC3E}">
        <p14:creationId xmlns:p14="http://schemas.microsoft.com/office/powerpoint/2010/main" val="3806704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3534D83C-E060-43F0-B1C6-78D44142328D}" type="datetime1">
              <a:rPr lang="en-US" smtClean="0"/>
              <a:t>9/30/2025</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dirty="0"/>
              <a:t>Planning Commission Work Session</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65228EF9-3627-42D9-8845-430F338A502B}" type="slidenum">
              <a:rPr lang="en-US" smtClean="0"/>
              <a:t>‹#›</a:t>
            </a:fld>
            <a:endParaRPr lang="en-US" dirty="0"/>
          </a:p>
        </p:txBody>
      </p:sp>
    </p:spTree>
    <p:extLst>
      <p:ext uri="{BB962C8B-B14F-4D97-AF65-F5344CB8AC3E}">
        <p14:creationId xmlns:p14="http://schemas.microsoft.com/office/powerpoint/2010/main" val="2737406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ADB932-0EC1-48D5-9C4F-A33B55BD66CA}" type="datetime1">
              <a:rPr lang="en-US" smtClean="0"/>
              <a:t>9/30/2025</a:t>
            </a:fld>
            <a:endParaRPr lang="en-US" dirty="0"/>
          </a:p>
        </p:txBody>
      </p:sp>
      <p:sp>
        <p:nvSpPr>
          <p:cNvPr id="6" name="Footer Placeholder 5"/>
          <p:cNvSpPr>
            <a:spLocks noGrp="1"/>
          </p:cNvSpPr>
          <p:nvPr>
            <p:ph type="ftr" sz="quarter" idx="11"/>
          </p:nvPr>
        </p:nvSpPr>
        <p:spPr/>
        <p:txBody>
          <a:bodyPr/>
          <a:lstStyle/>
          <a:p>
            <a:r>
              <a:rPr lang="en-US" dirty="0"/>
              <a:t>Planning Commission Work Session</a:t>
            </a:r>
          </a:p>
        </p:txBody>
      </p:sp>
      <p:sp>
        <p:nvSpPr>
          <p:cNvPr id="7" name="Slide Number Placeholder 6"/>
          <p:cNvSpPr>
            <a:spLocks noGrp="1"/>
          </p:cNvSpPr>
          <p:nvPr>
            <p:ph type="sldNum" sz="quarter" idx="12"/>
          </p:nvPr>
        </p:nvSpPr>
        <p:spPr/>
        <p:txBody>
          <a:bodyPr/>
          <a:lstStyle/>
          <a:p>
            <a:fld id="{65228EF9-3627-42D9-8845-430F338A502B}" type="slidenum">
              <a:rPr lang="en-US" smtClean="0"/>
              <a:t>‹#›</a:t>
            </a:fld>
            <a:endParaRPr lang="en-US" dirty="0"/>
          </a:p>
        </p:txBody>
      </p:sp>
    </p:spTree>
    <p:extLst>
      <p:ext uri="{BB962C8B-B14F-4D97-AF65-F5344CB8AC3E}">
        <p14:creationId xmlns:p14="http://schemas.microsoft.com/office/powerpoint/2010/main" val="2372555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6FFCB9-7C2C-472F-A416-18D77A48D296}" type="datetime1">
              <a:rPr lang="en-US" smtClean="0"/>
              <a:t>9/30/2025</a:t>
            </a:fld>
            <a:endParaRPr lang="en-US" dirty="0"/>
          </a:p>
        </p:txBody>
      </p:sp>
      <p:sp>
        <p:nvSpPr>
          <p:cNvPr id="8" name="Footer Placeholder 7"/>
          <p:cNvSpPr>
            <a:spLocks noGrp="1"/>
          </p:cNvSpPr>
          <p:nvPr>
            <p:ph type="ftr" sz="quarter" idx="11"/>
          </p:nvPr>
        </p:nvSpPr>
        <p:spPr/>
        <p:txBody>
          <a:bodyPr/>
          <a:lstStyle/>
          <a:p>
            <a:r>
              <a:rPr lang="en-US" dirty="0"/>
              <a:t>Planning Commission Work Session</a:t>
            </a:r>
          </a:p>
        </p:txBody>
      </p:sp>
      <p:sp>
        <p:nvSpPr>
          <p:cNvPr id="9" name="Slide Number Placeholder 8"/>
          <p:cNvSpPr>
            <a:spLocks noGrp="1"/>
          </p:cNvSpPr>
          <p:nvPr>
            <p:ph type="sldNum" sz="quarter" idx="12"/>
          </p:nvPr>
        </p:nvSpPr>
        <p:spPr/>
        <p:txBody>
          <a:bodyPr/>
          <a:lstStyle/>
          <a:p>
            <a:fld id="{65228EF9-3627-42D9-8845-430F338A502B}" type="slidenum">
              <a:rPr lang="en-US" smtClean="0"/>
              <a:t>‹#›</a:t>
            </a:fld>
            <a:endParaRPr lang="en-US" dirty="0"/>
          </a:p>
        </p:txBody>
      </p:sp>
    </p:spTree>
    <p:extLst>
      <p:ext uri="{BB962C8B-B14F-4D97-AF65-F5344CB8AC3E}">
        <p14:creationId xmlns:p14="http://schemas.microsoft.com/office/powerpoint/2010/main" val="889580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87DE7755-9064-49D1-A67F-D5364D34F5E3}" type="datetime1">
              <a:rPr lang="en-US" smtClean="0"/>
              <a:t>9/30/2025</a:t>
            </a:fld>
            <a:endParaRPr lang="en-US" dirty="0"/>
          </a:p>
        </p:txBody>
      </p:sp>
      <p:sp>
        <p:nvSpPr>
          <p:cNvPr id="4" name="Footer Placeholder 3"/>
          <p:cNvSpPr>
            <a:spLocks noGrp="1"/>
          </p:cNvSpPr>
          <p:nvPr>
            <p:ph type="ftr" sz="quarter" idx="11"/>
          </p:nvPr>
        </p:nvSpPr>
        <p:spPr/>
        <p:txBody>
          <a:bodyPr/>
          <a:lstStyle/>
          <a:p>
            <a:r>
              <a:rPr lang="en-US" dirty="0"/>
              <a:t>Planning Commission Work Session</a:t>
            </a:r>
          </a:p>
        </p:txBody>
      </p:sp>
      <p:sp>
        <p:nvSpPr>
          <p:cNvPr id="5" name="Slide Number Placeholder 4"/>
          <p:cNvSpPr>
            <a:spLocks noGrp="1"/>
          </p:cNvSpPr>
          <p:nvPr>
            <p:ph type="sldNum" sz="quarter" idx="12"/>
          </p:nvPr>
        </p:nvSpPr>
        <p:spPr/>
        <p:txBody>
          <a:bodyPr/>
          <a:lstStyle/>
          <a:p>
            <a:fld id="{65228EF9-3627-42D9-8845-430F338A502B}" type="slidenum">
              <a:rPr lang="en-US" smtClean="0"/>
              <a:t>‹#›</a:t>
            </a:fld>
            <a:endParaRPr lang="en-US" dirty="0"/>
          </a:p>
        </p:txBody>
      </p:sp>
    </p:spTree>
    <p:extLst>
      <p:ext uri="{BB962C8B-B14F-4D97-AF65-F5344CB8AC3E}">
        <p14:creationId xmlns:p14="http://schemas.microsoft.com/office/powerpoint/2010/main" val="2484261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EBB2C6-2A82-464A-A5A7-4CF9456EE831}" type="datetime1">
              <a:rPr lang="en-US" smtClean="0"/>
              <a:t>9/30/2025</a:t>
            </a:fld>
            <a:endParaRPr lang="en-US" dirty="0"/>
          </a:p>
        </p:txBody>
      </p:sp>
      <p:sp>
        <p:nvSpPr>
          <p:cNvPr id="3" name="Footer Placeholder 2"/>
          <p:cNvSpPr>
            <a:spLocks noGrp="1"/>
          </p:cNvSpPr>
          <p:nvPr>
            <p:ph type="ftr" sz="quarter" idx="11"/>
          </p:nvPr>
        </p:nvSpPr>
        <p:spPr/>
        <p:txBody>
          <a:bodyPr/>
          <a:lstStyle/>
          <a:p>
            <a:r>
              <a:rPr lang="en-US" dirty="0"/>
              <a:t>Planning Commission Work Session</a:t>
            </a:r>
          </a:p>
        </p:txBody>
      </p:sp>
      <p:sp>
        <p:nvSpPr>
          <p:cNvPr id="4" name="Slide Number Placeholder 3"/>
          <p:cNvSpPr>
            <a:spLocks noGrp="1"/>
          </p:cNvSpPr>
          <p:nvPr>
            <p:ph type="sldNum" sz="quarter" idx="12"/>
          </p:nvPr>
        </p:nvSpPr>
        <p:spPr/>
        <p:txBody>
          <a:bodyPr/>
          <a:lstStyle/>
          <a:p>
            <a:fld id="{65228EF9-3627-42D9-8845-430F338A502B}" type="slidenum">
              <a:rPr lang="en-US" smtClean="0"/>
              <a:t>‹#›</a:t>
            </a:fld>
            <a:endParaRPr lang="en-US" dirty="0"/>
          </a:p>
        </p:txBody>
      </p:sp>
    </p:spTree>
    <p:extLst>
      <p:ext uri="{BB962C8B-B14F-4D97-AF65-F5344CB8AC3E}">
        <p14:creationId xmlns:p14="http://schemas.microsoft.com/office/powerpoint/2010/main" val="907690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5DC8962-11D0-4201-9CD3-87174C02893C}" type="datetime1">
              <a:rPr lang="en-US" smtClean="0"/>
              <a:t>9/30/2025</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r>
              <a:rPr lang="en-US" dirty="0"/>
              <a:t>Planning Commission Work Session</a:t>
            </a: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65228EF9-3627-42D9-8845-430F338A502B}" type="slidenum">
              <a:rPr lang="en-US" smtClean="0"/>
              <a:t>‹#›</a:t>
            </a:fld>
            <a:endParaRPr lang="en-US" dirty="0"/>
          </a:p>
        </p:txBody>
      </p:sp>
    </p:spTree>
    <p:extLst>
      <p:ext uri="{BB962C8B-B14F-4D97-AF65-F5344CB8AC3E}">
        <p14:creationId xmlns:p14="http://schemas.microsoft.com/office/powerpoint/2010/main" val="2559168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16734D-AF4A-4DED-A676-9E640A729490}" type="datetime1">
              <a:rPr lang="en-US" smtClean="0"/>
              <a:t>9/30/2025</a:t>
            </a:fld>
            <a:endParaRPr lang="en-US" dirty="0"/>
          </a:p>
        </p:txBody>
      </p:sp>
      <p:sp>
        <p:nvSpPr>
          <p:cNvPr id="6" name="Footer Placeholder 5"/>
          <p:cNvSpPr>
            <a:spLocks noGrp="1"/>
          </p:cNvSpPr>
          <p:nvPr>
            <p:ph type="ftr" sz="quarter" idx="11"/>
          </p:nvPr>
        </p:nvSpPr>
        <p:spPr/>
        <p:txBody>
          <a:bodyPr/>
          <a:lstStyle/>
          <a:p>
            <a:r>
              <a:rPr lang="en-US" dirty="0"/>
              <a:t>Planning Commission Work Session</a:t>
            </a:r>
          </a:p>
        </p:txBody>
      </p:sp>
      <p:sp>
        <p:nvSpPr>
          <p:cNvPr id="7" name="Slide Number Placeholder 6"/>
          <p:cNvSpPr>
            <a:spLocks noGrp="1"/>
          </p:cNvSpPr>
          <p:nvPr>
            <p:ph type="sldNum" sz="quarter" idx="12"/>
          </p:nvPr>
        </p:nvSpPr>
        <p:spPr/>
        <p:txBody>
          <a:bodyPr/>
          <a:lstStyle/>
          <a:p>
            <a:fld id="{65228EF9-3627-42D9-8845-430F338A502B}" type="slidenum">
              <a:rPr lang="en-US" smtClean="0"/>
              <a:t>‹#›</a:t>
            </a:fld>
            <a:endParaRPr lang="en-US" dirty="0"/>
          </a:p>
        </p:txBody>
      </p:sp>
    </p:spTree>
    <p:extLst>
      <p:ext uri="{BB962C8B-B14F-4D97-AF65-F5344CB8AC3E}">
        <p14:creationId xmlns:p14="http://schemas.microsoft.com/office/powerpoint/2010/main" val="2346812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EFB7CC83-14BF-46B5-98F5-6970D3DB1E82}" type="datetime1">
              <a:rPr lang="en-US" smtClean="0"/>
              <a:t>9/30/2025</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r>
              <a:rPr lang="en-US" dirty="0"/>
              <a:t>PROJECT ADVISORY COMMITTEE</a:t>
            </a: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65228EF9-3627-42D9-8845-430F338A502B}" type="slidenum">
              <a:rPr lang="en-US" smtClean="0"/>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02438393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8FD39-DAF4-60C9-591D-80D6D970EA11}"/>
              </a:ext>
            </a:extLst>
          </p:cNvPr>
          <p:cNvSpPr>
            <a:spLocks noGrp="1"/>
          </p:cNvSpPr>
          <p:nvPr>
            <p:ph type="ctrTitle"/>
          </p:nvPr>
        </p:nvSpPr>
        <p:spPr>
          <a:xfrm>
            <a:off x="3381375" y="1020431"/>
            <a:ext cx="8193365" cy="1475013"/>
          </a:xfrm>
        </p:spPr>
        <p:txBody>
          <a:bodyPr>
            <a:normAutofit fontScale="90000"/>
          </a:bodyPr>
          <a:lstStyle/>
          <a:p>
            <a:r>
              <a:rPr lang="en-US" sz="4400" dirty="0"/>
              <a:t>Crook County</a:t>
            </a:r>
            <a:br>
              <a:rPr lang="en-US" sz="4400" dirty="0"/>
            </a:br>
            <a:r>
              <a:rPr lang="en-US" sz="4400" dirty="0"/>
              <a:t>Transportation System Plan</a:t>
            </a:r>
          </a:p>
        </p:txBody>
      </p:sp>
      <p:sp>
        <p:nvSpPr>
          <p:cNvPr id="6" name="Subtitle 2">
            <a:extLst>
              <a:ext uri="{FF2B5EF4-FFF2-40B4-BE49-F238E27FC236}">
                <a16:creationId xmlns:a16="http://schemas.microsoft.com/office/drawing/2014/main" id="{98B73245-E057-82EF-CE1B-8B3741A2A05A}"/>
              </a:ext>
            </a:extLst>
          </p:cNvPr>
          <p:cNvSpPr txBox="1">
            <a:spLocks/>
          </p:cNvSpPr>
          <p:nvPr/>
        </p:nvSpPr>
        <p:spPr>
          <a:xfrm>
            <a:off x="1906904" y="3896167"/>
            <a:ext cx="8098115" cy="590321"/>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r>
              <a:rPr lang="en-US" sz="2800" dirty="0">
                <a:solidFill>
                  <a:schemeClr val="bg1"/>
                </a:solidFill>
              </a:rPr>
              <a:t>Board Hearing</a:t>
            </a:r>
          </a:p>
        </p:txBody>
      </p:sp>
      <p:sp>
        <p:nvSpPr>
          <p:cNvPr id="7" name="Subtitle 2">
            <a:extLst>
              <a:ext uri="{FF2B5EF4-FFF2-40B4-BE49-F238E27FC236}">
                <a16:creationId xmlns:a16="http://schemas.microsoft.com/office/drawing/2014/main" id="{88789AAB-BE1E-BE35-F0F6-39AE60603589}"/>
              </a:ext>
            </a:extLst>
          </p:cNvPr>
          <p:cNvSpPr txBox="1">
            <a:spLocks/>
          </p:cNvSpPr>
          <p:nvPr/>
        </p:nvSpPr>
        <p:spPr>
          <a:xfrm>
            <a:off x="1906904" y="4658167"/>
            <a:ext cx="8098115" cy="590321"/>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r>
              <a:rPr lang="en-US" sz="2400" dirty="0">
                <a:solidFill>
                  <a:schemeClr val="bg1"/>
                </a:solidFill>
              </a:rPr>
              <a:t>October 1, 2025</a:t>
            </a:r>
          </a:p>
        </p:txBody>
      </p:sp>
      <p:pic>
        <p:nvPicPr>
          <p:cNvPr id="5" name="Picture 4" descr="A logo of crook county&#10;&#10;Description automatically generated">
            <a:extLst>
              <a:ext uri="{FF2B5EF4-FFF2-40B4-BE49-F238E27FC236}">
                <a16:creationId xmlns:a16="http://schemas.microsoft.com/office/drawing/2014/main" id="{CBF15930-5DF0-CEA6-E8AC-9A06D71F5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809" y="719616"/>
            <a:ext cx="2476190" cy="2476190"/>
          </a:xfrm>
          <a:prstGeom prst="rect">
            <a:avLst/>
          </a:prstGeom>
        </p:spPr>
      </p:pic>
    </p:spTree>
    <p:extLst>
      <p:ext uri="{BB962C8B-B14F-4D97-AF65-F5344CB8AC3E}">
        <p14:creationId xmlns:p14="http://schemas.microsoft.com/office/powerpoint/2010/main" val="78248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A914F-4F5F-C61C-806F-425BA34B22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136927-7B5E-AF2B-8858-D9C3185CB1F6}"/>
              </a:ext>
            </a:extLst>
          </p:cNvPr>
          <p:cNvSpPr>
            <a:spLocks noGrp="1"/>
          </p:cNvSpPr>
          <p:nvPr>
            <p:ph type="title"/>
          </p:nvPr>
        </p:nvSpPr>
        <p:spPr/>
        <p:txBody>
          <a:bodyPr>
            <a:normAutofit/>
          </a:bodyPr>
          <a:lstStyle/>
          <a:p>
            <a:r>
              <a:rPr lang="en-US" sz="3200" b="1" dirty="0"/>
              <a:t>TSP Goals</a:t>
            </a:r>
          </a:p>
        </p:txBody>
      </p:sp>
      <p:sp>
        <p:nvSpPr>
          <p:cNvPr id="3" name="Content Placeholder 2">
            <a:extLst>
              <a:ext uri="{FF2B5EF4-FFF2-40B4-BE49-F238E27FC236}">
                <a16:creationId xmlns:a16="http://schemas.microsoft.com/office/drawing/2014/main" id="{0B3D7BB6-0FEE-B526-AC31-F501178BC721}"/>
              </a:ext>
            </a:extLst>
          </p:cNvPr>
          <p:cNvSpPr>
            <a:spLocks noGrp="1"/>
          </p:cNvSpPr>
          <p:nvPr>
            <p:ph idx="1"/>
          </p:nvPr>
        </p:nvSpPr>
        <p:spPr>
          <a:xfrm>
            <a:off x="581192" y="2180495"/>
            <a:ext cx="11029615" cy="4363179"/>
          </a:xfrm>
        </p:spPr>
        <p:txBody>
          <a:bodyPr>
            <a:normAutofit/>
          </a:bodyPr>
          <a:lstStyle/>
          <a:p>
            <a:pPr marL="305435" indent="-305435"/>
            <a:endParaRPr lang="en-US" sz="2400" dirty="0"/>
          </a:p>
          <a:p>
            <a:pPr marL="305435" indent="-305435"/>
            <a:endParaRPr lang="en-US" sz="2400" dirty="0"/>
          </a:p>
        </p:txBody>
      </p:sp>
      <p:pic>
        <p:nvPicPr>
          <p:cNvPr id="6" name="Picture 5" descr="A logo of crook county&#10;&#10;Description automatically generated">
            <a:extLst>
              <a:ext uri="{FF2B5EF4-FFF2-40B4-BE49-F238E27FC236}">
                <a16:creationId xmlns:a16="http://schemas.microsoft.com/office/drawing/2014/main" id="{1FBB6B32-6D3E-2636-61A5-D420FC371E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sp>
        <p:nvSpPr>
          <p:cNvPr id="8" name="Content Placeholder 2">
            <a:extLst>
              <a:ext uri="{FF2B5EF4-FFF2-40B4-BE49-F238E27FC236}">
                <a16:creationId xmlns:a16="http://schemas.microsoft.com/office/drawing/2014/main" id="{80E337F0-070B-4569-FE35-332F3347EA26}"/>
              </a:ext>
            </a:extLst>
          </p:cNvPr>
          <p:cNvSpPr txBox="1">
            <a:spLocks/>
          </p:cNvSpPr>
          <p:nvPr/>
        </p:nvSpPr>
        <p:spPr>
          <a:xfrm>
            <a:off x="581192" y="2180495"/>
            <a:ext cx="11029615" cy="3675888"/>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457200" indent="-457200">
              <a:buFont typeface="+mj-lt"/>
              <a:buAutoNum type="arabicPeriod"/>
            </a:pPr>
            <a:r>
              <a:rPr lang="en-US" sz="2400" dirty="0"/>
              <a:t>Mobility and Connectivity</a:t>
            </a:r>
          </a:p>
          <a:p>
            <a:pPr marL="457200" indent="-457200">
              <a:buFont typeface="+mj-lt"/>
              <a:buAutoNum type="arabicPeriod"/>
            </a:pPr>
            <a:r>
              <a:rPr lang="en-US" sz="2400" dirty="0"/>
              <a:t>Economic Development</a:t>
            </a:r>
          </a:p>
          <a:p>
            <a:pPr marL="457200" indent="-457200">
              <a:buFont typeface="+mj-lt"/>
              <a:buAutoNum type="arabicPeriod"/>
            </a:pPr>
            <a:r>
              <a:rPr lang="en-US" sz="2400" dirty="0"/>
              <a:t>Safety</a:t>
            </a:r>
          </a:p>
          <a:p>
            <a:pPr marL="457200" indent="-457200">
              <a:buFont typeface="+mj-lt"/>
              <a:buAutoNum type="arabicPeriod"/>
            </a:pPr>
            <a:r>
              <a:rPr lang="en-US" sz="2400" dirty="0"/>
              <a:t>Multimodal Users</a:t>
            </a:r>
          </a:p>
          <a:p>
            <a:pPr marL="457200" indent="-457200">
              <a:buFont typeface="+mj-lt"/>
              <a:buAutoNum type="arabicPeriod"/>
            </a:pPr>
            <a:r>
              <a:rPr lang="en-US" sz="2400" dirty="0"/>
              <a:t>Environment</a:t>
            </a:r>
          </a:p>
          <a:p>
            <a:pPr marL="457200" indent="-457200">
              <a:buFont typeface="+mj-lt"/>
              <a:buAutoNum type="arabicPeriod"/>
            </a:pPr>
            <a:r>
              <a:rPr lang="en-US" sz="2400" dirty="0"/>
              <a:t>Planning and Funding</a:t>
            </a:r>
          </a:p>
          <a:p>
            <a:pPr marL="457200" indent="-457200">
              <a:buFont typeface="+mj-lt"/>
              <a:buAutoNum type="arabicPeriod"/>
            </a:pPr>
            <a:r>
              <a:rPr lang="en-US" sz="2400" dirty="0"/>
              <a:t>Equity</a:t>
            </a:r>
          </a:p>
          <a:p>
            <a:endParaRPr lang="en-US" sz="2400" dirty="0"/>
          </a:p>
        </p:txBody>
      </p:sp>
      <p:pic>
        <p:nvPicPr>
          <p:cNvPr id="5" name="Picture 4" descr="A group of people in a room&#10;&#10;AI-generated content may be incorrect.">
            <a:extLst>
              <a:ext uri="{FF2B5EF4-FFF2-40B4-BE49-F238E27FC236}">
                <a16:creationId xmlns:a16="http://schemas.microsoft.com/office/drawing/2014/main" id="{2E3A7359-B348-E349-C48E-7BE77F5C67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1984801"/>
            <a:ext cx="5588412" cy="4191309"/>
          </a:xfrm>
          <a:prstGeom prst="rect">
            <a:avLst/>
          </a:prstGeom>
        </p:spPr>
      </p:pic>
    </p:spTree>
    <p:extLst>
      <p:ext uri="{BB962C8B-B14F-4D97-AF65-F5344CB8AC3E}">
        <p14:creationId xmlns:p14="http://schemas.microsoft.com/office/powerpoint/2010/main" val="336508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46921-8E60-3181-D9D3-2050B275124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9062648-74AB-1B53-4198-6212741DB8FB}"/>
              </a:ext>
            </a:extLst>
          </p:cNvPr>
          <p:cNvSpPr>
            <a:spLocks noGrp="1"/>
          </p:cNvSpPr>
          <p:nvPr>
            <p:ph type="ctrTitle"/>
          </p:nvPr>
        </p:nvSpPr>
        <p:spPr>
          <a:xfrm>
            <a:off x="446532" y="1552397"/>
            <a:ext cx="9545193" cy="2013763"/>
          </a:xfrm>
        </p:spPr>
        <p:txBody>
          <a:bodyPr anchor="ctr">
            <a:normAutofit/>
          </a:bodyPr>
          <a:lstStyle/>
          <a:p>
            <a:r>
              <a:rPr lang="en-US" sz="5400" dirty="0">
                <a:solidFill>
                  <a:schemeClr val="tx2"/>
                </a:solidFill>
              </a:rPr>
              <a:t>Engagement</a:t>
            </a:r>
          </a:p>
        </p:txBody>
      </p:sp>
      <p:sp>
        <p:nvSpPr>
          <p:cNvPr id="2" name="Subtitle 5">
            <a:extLst>
              <a:ext uri="{FF2B5EF4-FFF2-40B4-BE49-F238E27FC236}">
                <a16:creationId xmlns:a16="http://schemas.microsoft.com/office/drawing/2014/main" id="{141B3570-2671-5F8D-06AB-28ED6DFE039A}"/>
              </a:ext>
            </a:extLst>
          </p:cNvPr>
          <p:cNvSpPr>
            <a:spLocks noGrp="1"/>
          </p:cNvSpPr>
          <p:nvPr>
            <p:ph type="subTitle" idx="1"/>
          </p:nvPr>
        </p:nvSpPr>
        <p:spPr>
          <a:xfrm>
            <a:off x="446532" y="3704218"/>
            <a:ext cx="7683339" cy="1999292"/>
          </a:xfrm>
        </p:spPr>
        <p:txBody>
          <a:bodyPr anchor="ctr">
            <a:normAutofit/>
          </a:bodyPr>
          <a:lstStyle/>
          <a:p>
            <a:r>
              <a:rPr lang="en-US" sz="3200" dirty="0">
                <a:solidFill>
                  <a:schemeClr val="accent1"/>
                </a:solidFill>
              </a:rPr>
              <a:t>Introduction to the city of Harrisburg TSP UPDATE</a:t>
            </a:r>
          </a:p>
          <a:p>
            <a:endParaRPr lang="en-US" sz="3200" dirty="0"/>
          </a:p>
        </p:txBody>
      </p:sp>
      <p:sp>
        <p:nvSpPr>
          <p:cNvPr id="3" name="Footer Placeholder 4">
            <a:extLst>
              <a:ext uri="{FF2B5EF4-FFF2-40B4-BE49-F238E27FC236}">
                <a16:creationId xmlns:a16="http://schemas.microsoft.com/office/drawing/2014/main" id="{C1E2F077-65E0-24F9-AF6A-43C5C9275450}"/>
              </a:ext>
            </a:extLst>
          </p:cNvPr>
          <p:cNvSpPr>
            <a:spLocks noGrp="1"/>
          </p:cNvSpPr>
          <p:nvPr>
            <p:ph type="ftr" sz="quarter" idx="11"/>
          </p:nvPr>
        </p:nvSpPr>
        <p:spPr>
          <a:xfrm>
            <a:off x="581191" y="5958007"/>
            <a:ext cx="11029615" cy="484945"/>
          </a:xfrm>
        </p:spPr>
        <p:txBody>
          <a:bodyPr/>
          <a:lstStyle/>
          <a:p>
            <a:pPr algn="r"/>
            <a:r>
              <a:rPr lang="en-US" dirty="0">
                <a:solidFill>
                  <a:schemeClr val="bg2"/>
                </a:solidFill>
              </a:rPr>
              <a:t>Crook County</a:t>
            </a:r>
          </a:p>
          <a:p>
            <a:pPr algn="r"/>
            <a:r>
              <a:rPr lang="en-US" dirty="0">
                <a:solidFill>
                  <a:schemeClr val="bg2"/>
                </a:solidFill>
              </a:rPr>
              <a:t>Planning Commission HEARING</a:t>
            </a:r>
          </a:p>
        </p:txBody>
      </p:sp>
    </p:spTree>
    <p:extLst>
      <p:ext uri="{BB962C8B-B14F-4D97-AF65-F5344CB8AC3E}">
        <p14:creationId xmlns:p14="http://schemas.microsoft.com/office/powerpoint/2010/main" val="2735441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81C16-7E62-DC14-0C00-C0D9D8C8A4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18EC94-ECF2-783F-2DFF-C38EF5AB7045}"/>
              </a:ext>
            </a:extLst>
          </p:cNvPr>
          <p:cNvSpPr>
            <a:spLocks noGrp="1"/>
          </p:cNvSpPr>
          <p:nvPr>
            <p:ph type="title"/>
          </p:nvPr>
        </p:nvSpPr>
        <p:spPr/>
        <p:txBody>
          <a:bodyPr>
            <a:normAutofit/>
          </a:bodyPr>
          <a:lstStyle/>
          <a:p>
            <a:r>
              <a:rPr lang="en-US" sz="3200" b="1" dirty="0"/>
              <a:t>Engagement Activities</a:t>
            </a:r>
          </a:p>
        </p:txBody>
      </p:sp>
      <p:sp>
        <p:nvSpPr>
          <p:cNvPr id="3" name="Content Placeholder 2">
            <a:extLst>
              <a:ext uri="{FF2B5EF4-FFF2-40B4-BE49-F238E27FC236}">
                <a16:creationId xmlns:a16="http://schemas.microsoft.com/office/drawing/2014/main" id="{C2E1CF53-0298-E74E-6FAF-EBEC4A513495}"/>
              </a:ext>
            </a:extLst>
          </p:cNvPr>
          <p:cNvSpPr>
            <a:spLocks noGrp="1"/>
          </p:cNvSpPr>
          <p:nvPr>
            <p:ph idx="1"/>
          </p:nvPr>
        </p:nvSpPr>
        <p:spPr>
          <a:xfrm>
            <a:off x="581192" y="2180495"/>
            <a:ext cx="11029615" cy="4363179"/>
          </a:xfrm>
        </p:spPr>
        <p:txBody>
          <a:bodyPr>
            <a:normAutofit/>
          </a:bodyPr>
          <a:lstStyle/>
          <a:p>
            <a:pPr marL="305435" indent="-305435"/>
            <a:endParaRPr lang="en-US" sz="2400" dirty="0"/>
          </a:p>
          <a:p>
            <a:pPr marL="305435" indent="-305435"/>
            <a:endParaRPr lang="en-US" sz="2400" dirty="0"/>
          </a:p>
        </p:txBody>
      </p:sp>
      <p:pic>
        <p:nvPicPr>
          <p:cNvPr id="6" name="Picture 5" descr="A logo of crook county&#10;&#10;Description automatically generated">
            <a:extLst>
              <a:ext uri="{FF2B5EF4-FFF2-40B4-BE49-F238E27FC236}">
                <a16:creationId xmlns:a16="http://schemas.microsoft.com/office/drawing/2014/main" id="{1AD7EDF8-0B4F-6D9B-368B-1668AA67C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sp>
        <p:nvSpPr>
          <p:cNvPr id="8" name="Content Placeholder 2">
            <a:extLst>
              <a:ext uri="{FF2B5EF4-FFF2-40B4-BE49-F238E27FC236}">
                <a16:creationId xmlns:a16="http://schemas.microsoft.com/office/drawing/2014/main" id="{E94953D3-219B-C4AF-E5AF-C377EBDCA888}"/>
              </a:ext>
            </a:extLst>
          </p:cNvPr>
          <p:cNvSpPr txBox="1">
            <a:spLocks/>
          </p:cNvSpPr>
          <p:nvPr/>
        </p:nvSpPr>
        <p:spPr>
          <a:xfrm>
            <a:off x="581193" y="2180495"/>
            <a:ext cx="7305508" cy="3771315"/>
          </a:xfrm>
          <a:prstGeom prst="rect">
            <a:avLst/>
          </a:prstGeom>
        </p:spPr>
        <p:txBody>
          <a:bodyPr vert="horz" lIns="91440" tIns="45720" rIns="91440" bIns="45720" rtlCol="0" anchor="ctr">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b="1" dirty="0"/>
              <a:t>Project Advisory Committee</a:t>
            </a:r>
            <a:r>
              <a:rPr lang="en-US" sz="2400" dirty="0"/>
              <a:t>– 2 total meetings</a:t>
            </a:r>
          </a:p>
          <a:p>
            <a:r>
              <a:rPr lang="en-US" sz="2400" b="1" dirty="0"/>
              <a:t>Milestone #1 </a:t>
            </a:r>
            <a:r>
              <a:rPr lang="en-US" sz="2400" dirty="0"/>
              <a:t>– February 2024</a:t>
            </a:r>
          </a:p>
          <a:p>
            <a:pPr lvl="1"/>
            <a:r>
              <a:rPr lang="en-US" sz="2200" dirty="0"/>
              <a:t>In-person open houses, survey, and open comment form</a:t>
            </a:r>
          </a:p>
          <a:p>
            <a:r>
              <a:rPr lang="en-US" sz="2400" b="1" dirty="0"/>
              <a:t>Milestone #2 </a:t>
            </a:r>
            <a:r>
              <a:rPr lang="en-US" sz="2400" dirty="0"/>
              <a:t>– October – November 2024</a:t>
            </a:r>
          </a:p>
          <a:p>
            <a:pPr lvl="1"/>
            <a:r>
              <a:rPr lang="en-US" sz="2200" dirty="0"/>
              <a:t>In-person open houses, survey, and open comment form</a:t>
            </a:r>
          </a:p>
          <a:p>
            <a:r>
              <a:rPr lang="en-US" sz="2400" b="1" dirty="0"/>
              <a:t>Milestone #3 </a:t>
            </a:r>
            <a:r>
              <a:rPr lang="en-US" sz="2400" dirty="0"/>
              <a:t>– April – May 2025</a:t>
            </a:r>
          </a:p>
          <a:p>
            <a:pPr lvl="1"/>
            <a:r>
              <a:rPr lang="en-US" sz="2200" dirty="0"/>
              <a:t>In-person public meeting, open house, survey, and email responses</a:t>
            </a:r>
          </a:p>
          <a:p>
            <a:r>
              <a:rPr lang="en-US" sz="2400" dirty="0"/>
              <a:t>August 2025 – Juniper Canyon Meeting</a:t>
            </a:r>
          </a:p>
        </p:txBody>
      </p:sp>
      <p:pic>
        <p:nvPicPr>
          <p:cNvPr id="5" name="Picture 4" descr="A group of people in a room&#10;&#10;AI-generated content may be incorrect.">
            <a:extLst>
              <a:ext uri="{FF2B5EF4-FFF2-40B4-BE49-F238E27FC236}">
                <a16:creationId xmlns:a16="http://schemas.microsoft.com/office/drawing/2014/main" id="{B90E1491-AAA6-ED4F-DC56-C141C64CED1D}"/>
              </a:ext>
            </a:extLst>
          </p:cNvPr>
          <p:cNvPicPr>
            <a:picLocks noChangeAspect="1"/>
          </p:cNvPicPr>
          <p:nvPr/>
        </p:nvPicPr>
        <p:blipFill>
          <a:blip r:embed="rId4">
            <a:extLst>
              <a:ext uri="{28A0092B-C50C-407E-A947-70E740481C1C}">
                <a14:useLocalDpi xmlns:a14="http://schemas.microsoft.com/office/drawing/2010/main" val="0"/>
              </a:ext>
            </a:extLst>
          </a:blip>
          <a:srcRect l="60834" t="38859" b="253"/>
          <a:stretch>
            <a:fillRect/>
          </a:stretch>
        </p:blipFill>
        <p:spPr>
          <a:xfrm>
            <a:off x="8152941" y="2059355"/>
            <a:ext cx="3607671" cy="4206240"/>
          </a:xfrm>
          <a:prstGeom prst="rect">
            <a:avLst/>
          </a:prstGeom>
        </p:spPr>
      </p:pic>
    </p:spTree>
    <p:extLst>
      <p:ext uri="{BB962C8B-B14F-4D97-AF65-F5344CB8AC3E}">
        <p14:creationId xmlns:p14="http://schemas.microsoft.com/office/powerpoint/2010/main" val="285902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07377-C565-7F8F-0B42-A0C021BBBB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0987A2-49DA-9F7D-D0C7-4A634BA4D48D}"/>
              </a:ext>
            </a:extLst>
          </p:cNvPr>
          <p:cNvSpPr>
            <a:spLocks noGrp="1"/>
          </p:cNvSpPr>
          <p:nvPr>
            <p:ph type="title"/>
          </p:nvPr>
        </p:nvSpPr>
        <p:spPr/>
        <p:txBody>
          <a:bodyPr>
            <a:normAutofit/>
          </a:bodyPr>
          <a:lstStyle/>
          <a:p>
            <a:r>
              <a:rPr lang="en-US" sz="3200" b="1" dirty="0"/>
              <a:t>Engagement Feedback</a:t>
            </a:r>
          </a:p>
        </p:txBody>
      </p:sp>
      <p:sp>
        <p:nvSpPr>
          <p:cNvPr id="3" name="Content Placeholder 2">
            <a:extLst>
              <a:ext uri="{FF2B5EF4-FFF2-40B4-BE49-F238E27FC236}">
                <a16:creationId xmlns:a16="http://schemas.microsoft.com/office/drawing/2014/main" id="{7495D2AD-D95B-C503-E427-CE825264539F}"/>
              </a:ext>
            </a:extLst>
          </p:cNvPr>
          <p:cNvSpPr>
            <a:spLocks noGrp="1"/>
          </p:cNvSpPr>
          <p:nvPr>
            <p:ph idx="1"/>
          </p:nvPr>
        </p:nvSpPr>
        <p:spPr>
          <a:xfrm>
            <a:off x="581192" y="2180495"/>
            <a:ext cx="11029615" cy="4363179"/>
          </a:xfrm>
        </p:spPr>
        <p:txBody>
          <a:bodyPr>
            <a:normAutofit/>
          </a:bodyPr>
          <a:lstStyle/>
          <a:p>
            <a:pPr marL="305435" indent="-305435"/>
            <a:endParaRPr lang="en-US" sz="2400" dirty="0"/>
          </a:p>
          <a:p>
            <a:pPr marL="305435" indent="-305435"/>
            <a:endParaRPr lang="en-US" sz="2400" dirty="0"/>
          </a:p>
        </p:txBody>
      </p:sp>
      <p:pic>
        <p:nvPicPr>
          <p:cNvPr id="6" name="Picture 5" descr="A logo of crook county&#10;&#10;Description automatically generated">
            <a:extLst>
              <a:ext uri="{FF2B5EF4-FFF2-40B4-BE49-F238E27FC236}">
                <a16:creationId xmlns:a16="http://schemas.microsoft.com/office/drawing/2014/main" id="{825A4F34-2D79-838C-CA77-9C9BA5C706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sp>
        <p:nvSpPr>
          <p:cNvPr id="8" name="Content Placeholder 2">
            <a:extLst>
              <a:ext uri="{FF2B5EF4-FFF2-40B4-BE49-F238E27FC236}">
                <a16:creationId xmlns:a16="http://schemas.microsoft.com/office/drawing/2014/main" id="{A235C6CD-E368-6BD1-7AF1-BA37D3FFE815}"/>
              </a:ext>
            </a:extLst>
          </p:cNvPr>
          <p:cNvSpPr txBox="1">
            <a:spLocks/>
          </p:cNvSpPr>
          <p:nvPr/>
        </p:nvSpPr>
        <p:spPr>
          <a:xfrm>
            <a:off x="581193" y="2180495"/>
            <a:ext cx="6317448" cy="377131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000" dirty="0"/>
              <a:t>More than 500 people attended events, responded to surveys, and shared input</a:t>
            </a:r>
          </a:p>
          <a:p>
            <a:r>
              <a:rPr lang="en-US" sz="2000" dirty="0"/>
              <a:t>Transportation Safety is the top community priority</a:t>
            </a:r>
          </a:p>
          <a:p>
            <a:r>
              <a:rPr lang="en-US" sz="2000" dirty="0"/>
              <a:t>Top Project Priorities:</a:t>
            </a:r>
          </a:p>
          <a:p>
            <a:pPr lvl="1"/>
            <a:r>
              <a:rPr lang="en-US" sz="1800" dirty="0"/>
              <a:t>SW Powell Butte Hwy and OR 126 intersection</a:t>
            </a:r>
          </a:p>
          <a:p>
            <a:pPr lvl="1"/>
            <a:r>
              <a:rPr lang="en-US" sz="1800" dirty="0"/>
              <a:t>Juniper Canyon Access</a:t>
            </a:r>
            <a:endParaRPr lang="en-US" sz="2000" dirty="0"/>
          </a:p>
        </p:txBody>
      </p:sp>
      <p:pic>
        <p:nvPicPr>
          <p:cNvPr id="5" name="Picture 4">
            <a:extLst>
              <a:ext uri="{FF2B5EF4-FFF2-40B4-BE49-F238E27FC236}">
                <a16:creationId xmlns:a16="http://schemas.microsoft.com/office/drawing/2014/main" id="{7225D0AB-E4F8-06A3-B462-470F303D8123}"/>
              </a:ext>
            </a:extLst>
          </p:cNvPr>
          <p:cNvPicPr>
            <a:picLocks noChangeAspect="1"/>
          </p:cNvPicPr>
          <p:nvPr/>
        </p:nvPicPr>
        <p:blipFill>
          <a:blip r:embed="rId4">
            <a:extLst>
              <a:ext uri="{28A0092B-C50C-407E-A947-70E740481C1C}">
                <a14:useLocalDpi xmlns:a14="http://schemas.microsoft.com/office/drawing/2010/main" val="0"/>
              </a:ext>
            </a:extLst>
          </a:blip>
          <a:srcRect t="28051" b="5367"/>
          <a:stretch>
            <a:fillRect/>
          </a:stretch>
        </p:blipFill>
        <p:spPr>
          <a:xfrm>
            <a:off x="7423200" y="1984801"/>
            <a:ext cx="4337412" cy="3850639"/>
          </a:xfrm>
          <a:prstGeom prst="rect">
            <a:avLst/>
          </a:prstGeom>
        </p:spPr>
      </p:pic>
    </p:spTree>
    <p:extLst>
      <p:ext uri="{BB962C8B-B14F-4D97-AF65-F5344CB8AC3E}">
        <p14:creationId xmlns:p14="http://schemas.microsoft.com/office/powerpoint/2010/main" val="806226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84AC492-01FD-D9AC-FD15-2475DDC43E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D4100E-14C6-48EB-5B4D-3F50AC7B507D}"/>
              </a:ext>
            </a:extLst>
          </p:cNvPr>
          <p:cNvSpPr>
            <a:spLocks noGrp="1"/>
          </p:cNvSpPr>
          <p:nvPr>
            <p:ph type="title"/>
          </p:nvPr>
        </p:nvSpPr>
        <p:spPr/>
        <p:txBody>
          <a:bodyPr>
            <a:normAutofit/>
          </a:bodyPr>
          <a:lstStyle/>
          <a:p>
            <a:r>
              <a:rPr lang="en-US" sz="3200" b="1" dirty="0"/>
              <a:t>Engagement Feedback</a:t>
            </a:r>
          </a:p>
        </p:txBody>
      </p:sp>
      <p:sp>
        <p:nvSpPr>
          <p:cNvPr id="3" name="Content Placeholder 2">
            <a:extLst>
              <a:ext uri="{FF2B5EF4-FFF2-40B4-BE49-F238E27FC236}">
                <a16:creationId xmlns:a16="http://schemas.microsoft.com/office/drawing/2014/main" id="{F1D8BBFC-4E35-F07D-E476-62583739AC80}"/>
              </a:ext>
            </a:extLst>
          </p:cNvPr>
          <p:cNvSpPr>
            <a:spLocks noGrp="1"/>
          </p:cNvSpPr>
          <p:nvPr>
            <p:ph idx="1"/>
          </p:nvPr>
        </p:nvSpPr>
        <p:spPr>
          <a:xfrm>
            <a:off x="581192" y="2180495"/>
            <a:ext cx="11029615" cy="4363179"/>
          </a:xfrm>
        </p:spPr>
        <p:txBody>
          <a:bodyPr>
            <a:normAutofit/>
          </a:bodyPr>
          <a:lstStyle/>
          <a:p>
            <a:pPr marL="305435" indent="-305435"/>
            <a:endParaRPr lang="en-US" sz="2400" dirty="0"/>
          </a:p>
          <a:p>
            <a:pPr marL="305435" indent="-305435"/>
            <a:endParaRPr lang="en-US" sz="2400" dirty="0"/>
          </a:p>
        </p:txBody>
      </p:sp>
      <p:sp>
        <p:nvSpPr>
          <p:cNvPr id="7" name="Footer Placeholder 4">
            <a:extLst>
              <a:ext uri="{FF2B5EF4-FFF2-40B4-BE49-F238E27FC236}">
                <a16:creationId xmlns:a16="http://schemas.microsoft.com/office/drawing/2014/main" id="{0ACE56A2-6B4F-2A86-B342-0A238076107E}"/>
              </a:ext>
            </a:extLst>
          </p:cNvPr>
          <p:cNvSpPr>
            <a:spLocks noGrp="1"/>
          </p:cNvSpPr>
          <p:nvPr>
            <p:ph type="ftr" sz="quarter" idx="11"/>
          </p:nvPr>
        </p:nvSpPr>
        <p:spPr>
          <a:xfrm>
            <a:off x="581191" y="6220655"/>
            <a:ext cx="11029615" cy="484945"/>
          </a:xfrm>
        </p:spPr>
        <p:txBody>
          <a:bodyPr/>
          <a:lstStyle/>
          <a:p>
            <a:pPr algn="r"/>
            <a:r>
              <a:rPr lang="en-US" dirty="0">
                <a:solidFill>
                  <a:schemeClr val="tx2"/>
                </a:solidFill>
              </a:rPr>
              <a:t>Crook County</a:t>
            </a:r>
          </a:p>
          <a:p>
            <a:pPr algn="r"/>
            <a:r>
              <a:rPr lang="en-US" dirty="0">
                <a:solidFill>
                  <a:schemeClr val="tx2"/>
                </a:solidFill>
              </a:rPr>
              <a:t>Planning Commission Work Session</a:t>
            </a:r>
          </a:p>
        </p:txBody>
      </p:sp>
      <p:pic>
        <p:nvPicPr>
          <p:cNvPr id="6" name="Picture 5" descr="A logo of crook county&#10;&#10;Description automatically generated">
            <a:extLst>
              <a:ext uri="{FF2B5EF4-FFF2-40B4-BE49-F238E27FC236}">
                <a16:creationId xmlns:a16="http://schemas.microsoft.com/office/drawing/2014/main" id="{FD387D5D-AACE-4935-617E-07C8EAF88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sp>
        <p:nvSpPr>
          <p:cNvPr id="8" name="Content Placeholder 2">
            <a:extLst>
              <a:ext uri="{FF2B5EF4-FFF2-40B4-BE49-F238E27FC236}">
                <a16:creationId xmlns:a16="http://schemas.microsoft.com/office/drawing/2014/main" id="{D8A783F9-4874-6A37-4978-7F8270FA8B3B}"/>
              </a:ext>
            </a:extLst>
          </p:cNvPr>
          <p:cNvSpPr txBox="1">
            <a:spLocks/>
          </p:cNvSpPr>
          <p:nvPr/>
        </p:nvSpPr>
        <p:spPr>
          <a:xfrm>
            <a:off x="581193" y="2180495"/>
            <a:ext cx="6317448" cy="377131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000" dirty="0"/>
              <a:t>More than 90% of participants confirmed projects align with community priorities</a:t>
            </a:r>
          </a:p>
          <a:p>
            <a:r>
              <a:rPr lang="en-US" sz="2000" dirty="0"/>
              <a:t>Other Key Findings:</a:t>
            </a:r>
          </a:p>
          <a:p>
            <a:pPr lvl="1"/>
            <a:r>
              <a:rPr lang="en-US" sz="1800" dirty="0"/>
              <a:t>Significant interest in building projects as soon as possible</a:t>
            </a:r>
          </a:p>
          <a:p>
            <a:pPr lvl="1"/>
            <a:r>
              <a:rPr lang="en-US" sz="1800" dirty="0"/>
              <a:t>Strong desire to reduce speeding, improve enforcement </a:t>
            </a:r>
          </a:p>
          <a:p>
            <a:pPr lvl="1"/>
            <a:r>
              <a:rPr lang="en-US" sz="1800" dirty="0"/>
              <a:t>Limited community support for new funding sources that would increase costs for residents</a:t>
            </a:r>
          </a:p>
        </p:txBody>
      </p:sp>
      <p:pic>
        <p:nvPicPr>
          <p:cNvPr id="5" name="Picture 4">
            <a:extLst>
              <a:ext uri="{FF2B5EF4-FFF2-40B4-BE49-F238E27FC236}">
                <a16:creationId xmlns:a16="http://schemas.microsoft.com/office/drawing/2014/main" id="{9D8BD0AE-2B97-7E00-F35E-B46C2377AEC0}"/>
              </a:ext>
            </a:extLst>
          </p:cNvPr>
          <p:cNvPicPr>
            <a:picLocks noChangeAspect="1"/>
          </p:cNvPicPr>
          <p:nvPr/>
        </p:nvPicPr>
        <p:blipFill>
          <a:blip r:embed="rId4">
            <a:extLst>
              <a:ext uri="{28A0092B-C50C-407E-A947-70E740481C1C}">
                <a14:useLocalDpi xmlns:a14="http://schemas.microsoft.com/office/drawing/2010/main" val="0"/>
              </a:ext>
            </a:extLst>
          </a:blip>
          <a:srcRect l="25403" t="14836"/>
          <a:stretch>
            <a:fillRect/>
          </a:stretch>
        </p:blipFill>
        <p:spPr>
          <a:xfrm>
            <a:off x="7271585" y="2020778"/>
            <a:ext cx="4489027" cy="3843691"/>
          </a:xfrm>
          <a:prstGeom prst="rect">
            <a:avLst/>
          </a:prstGeom>
        </p:spPr>
      </p:pic>
    </p:spTree>
    <p:extLst>
      <p:ext uri="{BB962C8B-B14F-4D97-AF65-F5344CB8AC3E}">
        <p14:creationId xmlns:p14="http://schemas.microsoft.com/office/powerpoint/2010/main" val="69448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D3863A6-1B28-BAEB-29EA-454B3B914A1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058F3E-A951-7E0A-1AF5-BB639211FA19}"/>
              </a:ext>
            </a:extLst>
          </p:cNvPr>
          <p:cNvSpPr>
            <a:spLocks noGrp="1"/>
          </p:cNvSpPr>
          <p:nvPr>
            <p:ph type="ctrTitle"/>
          </p:nvPr>
        </p:nvSpPr>
        <p:spPr>
          <a:xfrm>
            <a:off x="446532" y="1552397"/>
            <a:ext cx="9545193" cy="2013763"/>
          </a:xfrm>
        </p:spPr>
        <p:txBody>
          <a:bodyPr anchor="ctr">
            <a:normAutofit/>
          </a:bodyPr>
          <a:lstStyle/>
          <a:p>
            <a:r>
              <a:rPr lang="en-US" sz="5400" dirty="0">
                <a:solidFill>
                  <a:schemeClr val="tx2"/>
                </a:solidFill>
              </a:rPr>
              <a:t>Needs and Issues</a:t>
            </a:r>
          </a:p>
        </p:txBody>
      </p:sp>
      <p:sp>
        <p:nvSpPr>
          <p:cNvPr id="2" name="Subtitle 5">
            <a:extLst>
              <a:ext uri="{FF2B5EF4-FFF2-40B4-BE49-F238E27FC236}">
                <a16:creationId xmlns:a16="http://schemas.microsoft.com/office/drawing/2014/main" id="{FCA6B366-F41E-E3CE-D53B-57C7E6F658CC}"/>
              </a:ext>
            </a:extLst>
          </p:cNvPr>
          <p:cNvSpPr>
            <a:spLocks noGrp="1"/>
          </p:cNvSpPr>
          <p:nvPr>
            <p:ph type="subTitle" idx="1"/>
          </p:nvPr>
        </p:nvSpPr>
        <p:spPr>
          <a:xfrm>
            <a:off x="446532" y="3704218"/>
            <a:ext cx="7683339" cy="1999292"/>
          </a:xfrm>
        </p:spPr>
        <p:txBody>
          <a:bodyPr anchor="ctr">
            <a:normAutofit/>
          </a:bodyPr>
          <a:lstStyle/>
          <a:p>
            <a:r>
              <a:rPr lang="en-US" sz="3200" dirty="0">
                <a:solidFill>
                  <a:schemeClr val="accent1"/>
                </a:solidFill>
              </a:rPr>
              <a:t>Introduction to the city of Harrisburg TSP UPDATE</a:t>
            </a:r>
          </a:p>
          <a:p>
            <a:endParaRPr lang="en-US" sz="3200" dirty="0"/>
          </a:p>
        </p:txBody>
      </p:sp>
      <p:sp>
        <p:nvSpPr>
          <p:cNvPr id="3" name="Footer Placeholder 4">
            <a:extLst>
              <a:ext uri="{FF2B5EF4-FFF2-40B4-BE49-F238E27FC236}">
                <a16:creationId xmlns:a16="http://schemas.microsoft.com/office/drawing/2014/main" id="{5B3DDEC5-36E4-2A34-0272-483E7D476FED}"/>
              </a:ext>
            </a:extLst>
          </p:cNvPr>
          <p:cNvSpPr>
            <a:spLocks noGrp="1"/>
          </p:cNvSpPr>
          <p:nvPr>
            <p:ph type="ftr" sz="quarter" idx="11"/>
          </p:nvPr>
        </p:nvSpPr>
        <p:spPr>
          <a:xfrm>
            <a:off x="581191" y="5958007"/>
            <a:ext cx="11029615" cy="484945"/>
          </a:xfrm>
        </p:spPr>
        <p:txBody>
          <a:bodyPr/>
          <a:lstStyle/>
          <a:p>
            <a:pPr algn="r"/>
            <a:r>
              <a:rPr lang="en-US" dirty="0">
                <a:solidFill>
                  <a:schemeClr val="bg2"/>
                </a:solidFill>
              </a:rPr>
              <a:t>Crook County</a:t>
            </a:r>
          </a:p>
          <a:p>
            <a:pPr algn="r"/>
            <a:r>
              <a:rPr lang="en-US" dirty="0">
                <a:solidFill>
                  <a:schemeClr val="bg2"/>
                </a:solidFill>
              </a:rPr>
              <a:t>Planning Commission Work Session</a:t>
            </a:r>
          </a:p>
        </p:txBody>
      </p:sp>
    </p:spTree>
    <p:extLst>
      <p:ext uri="{BB962C8B-B14F-4D97-AF65-F5344CB8AC3E}">
        <p14:creationId xmlns:p14="http://schemas.microsoft.com/office/powerpoint/2010/main" val="4087095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DC27-B97C-2730-B357-D9CEE38DDFC5}"/>
              </a:ext>
            </a:extLst>
          </p:cNvPr>
          <p:cNvSpPr>
            <a:spLocks noGrp="1"/>
          </p:cNvSpPr>
          <p:nvPr>
            <p:ph type="title"/>
          </p:nvPr>
        </p:nvSpPr>
        <p:spPr/>
        <p:txBody>
          <a:bodyPr>
            <a:normAutofit/>
          </a:bodyPr>
          <a:lstStyle/>
          <a:p>
            <a:r>
              <a:rPr lang="en-US" sz="3200" b="1" dirty="0"/>
              <a:t>Needs and Issues</a:t>
            </a:r>
          </a:p>
        </p:txBody>
      </p:sp>
      <p:sp>
        <p:nvSpPr>
          <p:cNvPr id="3" name="Content Placeholder 2">
            <a:extLst>
              <a:ext uri="{FF2B5EF4-FFF2-40B4-BE49-F238E27FC236}">
                <a16:creationId xmlns:a16="http://schemas.microsoft.com/office/drawing/2014/main" id="{418AC224-9B9A-D1A8-5413-0B072BB8F21E}"/>
              </a:ext>
            </a:extLst>
          </p:cNvPr>
          <p:cNvSpPr>
            <a:spLocks noGrp="1"/>
          </p:cNvSpPr>
          <p:nvPr>
            <p:ph idx="1"/>
          </p:nvPr>
        </p:nvSpPr>
        <p:spPr/>
        <p:txBody>
          <a:bodyPr>
            <a:noAutofit/>
          </a:bodyPr>
          <a:lstStyle/>
          <a:p>
            <a:pPr marL="305920" indent="-305435"/>
            <a:r>
              <a:rPr lang="en-US" b="1" dirty="0"/>
              <a:t>Significant growth </a:t>
            </a:r>
            <a:r>
              <a:rPr lang="en-US" dirty="0"/>
              <a:t>has outpaced previous projections, including Powell Butte, Juniper Canyon, Brasada Ranch, and data center traffic. </a:t>
            </a:r>
          </a:p>
          <a:p>
            <a:pPr marL="305920" indent="-305435"/>
            <a:r>
              <a:rPr lang="en-US" dirty="0"/>
              <a:t>Growth is resulting in </a:t>
            </a:r>
            <a:r>
              <a:rPr lang="en-US" b="1" dirty="0"/>
              <a:t>increased traffic speeds, volumes, and safety concerns </a:t>
            </a:r>
          </a:p>
          <a:p>
            <a:pPr marL="305920" indent="-305435"/>
            <a:r>
              <a:rPr lang="en-US" b="1" dirty="0"/>
              <a:t>Only one way </a:t>
            </a:r>
            <a:r>
              <a:rPr lang="en-US" dirty="0"/>
              <a:t>to reach Juniper Canyon limits access and emergency response, impacts traffic</a:t>
            </a:r>
          </a:p>
          <a:p>
            <a:pPr marL="485" indent="0">
              <a:buNone/>
            </a:pPr>
            <a:endParaRPr lang="en-US" dirty="0"/>
          </a:p>
        </p:txBody>
      </p:sp>
      <p:sp>
        <p:nvSpPr>
          <p:cNvPr id="7" name="Footer Placeholder 4">
            <a:extLst>
              <a:ext uri="{FF2B5EF4-FFF2-40B4-BE49-F238E27FC236}">
                <a16:creationId xmlns:a16="http://schemas.microsoft.com/office/drawing/2014/main" id="{3D081ED6-4830-E92E-E262-0FEC8BDCFBC2}"/>
              </a:ext>
            </a:extLst>
          </p:cNvPr>
          <p:cNvSpPr>
            <a:spLocks noGrp="1"/>
          </p:cNvSpPr>
          <p:nvPr>
            <p:ph type="ftr" sz="quarter" idx="11"/>
          </p:nvPr>
        </p:nvSpPr>
        <p:spPr>
          <a:xfrm>
            <a:off x="581191" y="6220655"/>
            <a:ext cx="11029615" cy="484945"/>
          </a:xfrm>
        </p:spPr>
        <p:txBody>
          <a:bodyPr/>
          <a:lstStyle/>
          <a:p>
            <a:pPr algn="r"/>
            <a:r>
              <a:rPr lang="en-US" dirty="0">
                <a:solidFill>
                  <a:schemeClr val="tx2"/>
                </a:solidFill>
              </a:rPr>
              <a:t>Crook County</a:t>
            </a:r>
          </a:p>
          <a:p>
            <a:pPr algn="r"/>
            <a:r>
              <a:rPr lang="en-US" dirty="0">
                <a:solidFill>
                  <a:schemeClr val="tx2"/>
                </a:solidFill>
              </a:rPr>
              <a:t>Planning Commission Work Session</a:t>
            </a:r>
          </a:p>
        </p:txBody>
      </p:sp>
      <p:pic>
        <p:nvPicPr>
          <p:cNvPr id="6" name="Picture 5" descr="A logo of crook county&#10;&#10;Description automatically generated">
            <a:extLst>
              <a:ext uri="{FF2B5EF4-FFF2-40B4-BE49-F238E27FC236}">
                <a16:creationId xmlns:a16="http://schemas.microsoft.com/office/drawing/2014/main" id="{BFBECAAA-D959-88DA-38D6-0565FFC68E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spTree>
    <p:extLst>
      <p:ext uri="{BB962C8B-B14F-4D97-AF65-F5344CB8AC3E}">
        <p14:creationId xmlns:p14="http://schemas.microsoft.com/office/powerpoint/2010/main" val="3363623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C9522F-5144-0A23-0572-A2740F733DC2}"/>
              </a:ext>
            </a:extLst>
          </p:cNvPr>
          <p:cNvSpPr>
            <a:spLocks noGrp="1"/>
          </p:cNvSpPr>
          <p:nvPr>
            <p:ph type="ctrTitle"/>
          </p:nvPr>
        </p:nvSpPr>
        <p:spPr/>
        <p:txBody>
          <a:bodyPr>
            <a:normAutofit/>
          </a:bodyPr>
          <a:lstStyle/>
          <a:p>
            <a:r>
              <a:rPr lang="en-US" sz="4800" dirty="0"/>
              <a:t>Recommended Improvements</a:t>
            </a:r>
          </a:p>
        </p:txBody>
      </p:sp>
      <p:sp>
        <p:nvSpPr>
          <p:cNvPr id="6" name="Subtitle 5">
            <a:extLst>
              <a:ext uri="{FF2B5EF4-FFF2-40B4-BE49-F238E27FC236}">
                <a16:creationId xmlns:a16="http://schemas.microsoft.com/office/drawing/2014/main" id="{A80E2BA8-ABF7-C05B-1194-E5A15ED5E773}"/>
              </a:ext>
            </a:extLst>
          </p:cNvPr>
          <p:cNvSpPr>
            <a:spLocks noGrp="1"/>
          </p:cNvSpPr>
          <p:nvPr>
            <p:ph type="subTitle" idx="1"/>
          </p:nvPr>
        </p:nvSpPr>
        <p:spPr/>
        <p:txBody>
          <a:bodyPr/>
          <a:lstStyle/>
          <a:p>
            <a:endParaRPr lang="en-US" dirty="0"/>
          </a:p>
        </p:txBody>
      </p:sp>
      <p:sp>
        <p:nvSpPr>
          <p:cNvPr id="3" name="Footer Placeholder 4">
            <a:extLst>
              <a:ext uri="{FF2B5EF4-FFF2-40B4-BE49-F238E27FC236}">
                <a16:creationId xmlns:a16="http://schemas.microsoft.com/office/drawing/2014/main" id="{18D11504-6F05-5F34-66A0-D1219EF05A46}"/>
              </a:ext>
            </a:extLst>
          </p:cNvPr>
          <p:cNvSpPr>
            <a:spLocks noGrp="1"/>
          </p:cNvSpPr>
          <p:nvPr>
            <p:ph type="ftr" sz="quarter" idx="11"/>
          </p:nvPr>
        </p:nvSpPr>
        <p:spPr>
          <a:xfrm>
            <a:off x="581191" y="5958007"/>
            <a:ext cx="11029615" cy="484945"/>
          </a:xfrm>
        </p:spPr>
        <p:txBody>
          <a:bodyPr/>
          <a:lstStyle/>
          <a:p>
            <a:pPr algn="r"/>
            <a:r>
              <a:rPr lang="en-US" dirty="0">
                <a:solidFill>
                  <a:schemeClr val="bg2"/>
                </a:solidFill>
              </a:rPr>
              <a:t>Crook County</a:t>
            </a:r>
          </a:p>
          <a:p>
            <a:pPr algn="r"/>
            <a:r>
              <a:rPr lang="en-US" dirty="0">
                <a:solidFill>
                  <a:schemeClr val="bg2"/>
                </a:solidFill>
              </a:rPr>
              <a:t>Planning Commission HEARING</a:t>
            </a:r>
          </a:p>
        </p:txBody>
      </p:sp>
    </p:spTree>
    <p:extLst>
      <p:ext uri="{BB962C8B-B14F-4D97-AF65-F5344CB8AC3E}">
        <p14:creationId xmlns:p14="http://schemas.microsoft.com/office/powerpoint/2010/main" val="4233370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0B2C-1C13-C96F-E31D-72BC0C3DCEB2}"/>
              </a:ext>
            </a:extLst>
          </p:cNvPr>
          <p:cNvSpPr>
            <a:spLocks noGrp="1"/>
          </p:cNvSpPr>
          <p:nvPr>
            <p:ph type="title"/>
          </p:nvPr>
        </p:nvSpPr>
        <p:spPr>
          <a:xfrm>
            <a:off x="581192" y="702156"/>
            <a:ext cx="6234863" cy="1013800"/>
          </a:xfrm>
        </p:spPr>
        <p:txBody>
          <a:bodyPr/>
          <a:lstStyle/>
          <a:p>
            <a:r>
              <a:rPr lang="en-US" b="1" dirty="0"/>
              <a:t>ROADWAY AND INTERSECTION IMPROVEMENTS</a:t>
            </a:r>
          </a:p>
        </p:txBody>
      </p:sp>
      <p:sp>
        <p:nvSpPr>
          <p:cNvPr id="6" name="Content Placeholder 5">
            <a:extLst>
              <a:ext uri="{FF2B5EF4-FFF2-40B4-BE49-F238E27FC236}">
                <a16:creationId xmlns:a16="http://schemas.microsoft.com/office/drawing/2014/main" id="{546B864D-1D2F-DD4C-195A-5C76353DBC35}"/>
              </a:ext>
            </a:extLst>
          </p:cNvPr>
          <p:cNvSpPr>
            <a:spLocks noGrp="1"/>
          </p:cNvSpPr>
          <p:nvPr>
            <p:ph idx="1"/>
          </p:nvPr>
        </p:nvSpPr>
        <p:spPr>
          <a:xfrm>
            <a:off x="581193" y="2180496"/>
            <a:ext cx="6429208" cy="3678303"/>
          </a:xfrm>
        </p:spPr>
        <p:txBody>
          <a:bodyPr/>
          <a:lstStyle/>
          <a:p>
            <a:r>
              <a:rPr lang="en-US" dirty="0"/>
              <a:t>Intersection and Operations Improvements</a:t>
            </a:r>
          </a:p>
          <a:p>
            <a:r>
              <a:rPr lang="en-US" dirty="0"/>
              <a:t>Access Management</a:t>
            </a:r>
          </a:p>
          <a:p>
            <a:r>
              <a:rPr lang="en-US" dirty="0"/>
              <a:t>Bridge Improvements</a:t>
            </a:r>
          </a:p>
        </p:txBody>
      </p:sp>
      <p:pic>
        <p:nvPicPr>
          <p:cNvPr id="1026" name="Picture 2">
            <a:extLst>
              <a:ext uri="{FF2B5EF4-FFF2-40B4-BE49-F238E27FC236}">
                <a16:creationId xmlns:a16="http://schemas.microsoft.com/office/drawing/2014/main" id="{D9F469A8-D506-C705-88E9-445F38238D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0"/>
            <a:ext cx="5181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812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E81AD6D-6FB5-8510-009F-5DB5FCB831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AEBF06-A6D9-B8E6-56DC-297FAF7CD34F}"/>
              </a:ext>
            </a:extLst>
          </p:cNvPr>
          <p:cNvSpPr>
            <a:spLocks noGrp="1"/>
          </p:cNvSpPr>
          <p:nvPr>
            <p:ph type="title"/>
          </p:nvPr>
        </p:nvSpPr>
        <p:spPr/>
        <p:txBody>
          <a:bodyPr/>
          <a:lstStyle/>
          <a:p>
            <a:r>
              <a:rPr lang="en-US" b="1" dirty="0"/>
              <a:t>Project R-1A:</a:t>
            </a:r>
            <a:br>
              <a:rPr lang="en-US" b="1" dirty="0"/>
            </a:br>
            <a:r>
              <a:rPr lang="en-US" b="1" dirty="0"/>
              <a:t>OR 126 and SW Powell Butte Highway</a:t>
            </a:r>
          </a:p>
        </p:txBody>
      </p:sp>
      <p:sp>
        <p:nvSpPr>
          <p:cNvPr id="3" name="Content Placeholder 2">
            <a:extLst>
              <a:ext uri="{FF2B5EF4-FFF2-40B4-BE49-F238E27FC236}">
                <a16:creationId xmlns:a16="http://schemas.microsoft.com/office/drawing/2014/main" id="{81FA2A1F-3948-6728-BDAB-6EA3D29EA6E6}"/>
              </a:ext>
            </a:extLst>
          </p:cNvPr>
          <p:cNvSpPr>
            <a:spLocks noGrp="1"/>
          </p:cNvSpPr>
          <p:nvPr>
            <p:ph idx="1"/>
          </p:nvPr>
        </p:nvSpPr>
        <p:spPr>
          <a:xfrm>
            <a:off x="581192" y="2180496"/>
            <a:ext cx="4800433" cy="3678303"/>
          </a:xfrm>
        </p:spPr>
        <p:txBody>
          <a:bodyPr>
            <a:normAutofit/>
          </a:bodyPr>
          <a:lstStyle/>
          <a:p>
            <a:pPr marL="0" indent="0">
              <a:buNone/>
            </a:pPr>
            <a:r>
              <a:rPr lang="en-US" b="1" dirty="0"/>
              <a:t>Key issues:</a:t>
            </a:r>
          </a:p>
          <a:p>
            <a:pPr marL="0" indent="0">
              <a:buNone/>
            </a:pPr>
            <a:endParaRPr lang="en-US" dirty="0"/>
          </a:p>
        </p:txBody>
      </p:sp>
      <p:sp>
        <p:nvSpPr>
          <p:cNvPr id="4" name="Footer Placeholder 3">
            <a:extLst>
              <a:ext uri="{FF2B5EF4-FFF2-40B4-BE49-F238E27FC236}">
                <a16:creationId xmlns:a16="http://schemas.microsoft.com/office/drawing/2014/main" id="{1474C755-3664-3B2E-510F-EB9B07A107D7}"/>
              </a:ext>
            </a:extLst>
          </p:cNvPr>
          <p:cNvSpPr>
            <a:spLocks noGrp="1"/>
          </p:cNvSpPr>
          <p:nvPr>
            <p:ph type="ftr" sz="quarter" idx="11"/>
          </p:nvPr>
        </p:nvSpPr>
        <p:spPr/>
        <p:txBody>
          <a:bodyPr/>
          <a:lstStyle/>
          <a:p>
            <a:r>
              <a:rPr lang="en-US" dirty="0"/>
              <a:t>Planning Commission Work Session</a:t>
            </a:r>
          </a:p>
        </p:txBody>
      </p:sp>
      <p:sp>
        <p:nvSpPr>
          <p:cNvPr id="5" name="Content Placeholder 2">
            <a:extLst>
              <a:ext uri="{FF2B5EF4-FFF2-40B4-BE49-F238E27FC236}">
                <a16:creationId xmlns:a16="http://schemas.microsoft.com/office/drawing/2014/main" id="{A8CF3FB9-1E73-40B5-892C-28A50EF98565}"/>
              </a:ext>
            </a:extLst>
          </p:cNvPr>
          <p:cNvSpPr txBox="1">
            <a:spLocks/>
          </p:cNvSpPr>
          <p:nvPr/>
        </p:nvSpPr>
        <p:spPr>
          <a:xfrm>
            <a:off x="6096000" y="1805708"/>
            <a:ext cx="5716089" cy="4529549"/>
          </a:xfrm>
          <a:prstGeom prst="rect">
            <a:avLst/>
          </a:prstGeom>
        </p:spPr>
        <p:txBody>
          <a:bodyPr vert="horz" lIns="91440" tIns="45720" rIns="91440" bIns="45720" rtlCol="0" anchor="ctr">
            <a:normAutofit/>
          </a:bodyPr>
          <a:lstStyle>
            <a:lvl1pPr indent="0">
              <a:spcBef>
                <a:spcPct val="20000"/>
              </a:spcBef>
              <a:spcAft>
                <a:spcPts val="600"/>
              </a:spcAft>
              <a:buClr>
                <a:schemeClr val="accent2"/>
              </a:buClr>
              <a:buSzPct val="92000"/>
              <a:buFont typeface="Wingdings 2" panose="05020102010507070707" pitchFamily="18" charset="2"/>
              <a:buNone/>
              <a:defRPr sz="2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20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r>
              <a:rPr lang="en-US" b="1" dirty="0"/>
              <a:t>Recommended Alternative: </a:t>
            </a:r>
            <a:br>
              <a:rPr lang="en-US" b="1" dirty="0"/>
            </a:br>
            <a:r>
              <a:rPr lang="en-US" b="1" dirty="0"/>
              <a:t>Single-lane roundabout</a:t>
            </a:r>
            <a:endParaRPr lang="en-US" dirty="0"/>
          </a:p>
          <a:p>
            <a:pPr lvl="1"/>
            <a:r>
              <a:rPr lang="en-US" dirty="0"/>
              <a:t>Maintains turning movements </a:t>
            </a:r>
          </a:p>
          <a:p>
            <a:pPr lvl="1"/>
            <a:r>
              <a:rPr lang="en-US" dirty="0"/>
              <a:t>Reduces turning conflicts.</a:t>
            </a:r>
          </a:p>
          <a:p>
            <a:pPr lvl="1"/>
            <a:r>
              <a:rPr lang="en-US" dirty="0"/>
              <a:t>Reduces traffic delays in the near term.</a:t>
            </a:r>
          </a:p>
          <a:p>
            <a:pPr lvl="1"/>
            <a:r>
              <a:rPr lang="en-US" dirty="0"/>
              <a:t>Provides easier navigation of intersection.</a:t>
            </a:r>
          </a:p>
          <a:p>
            <a:pPr lvl="1"/>
            <a:r>
              <a:rPr lang="en-US" dirty="0"/>
              <a:t>Expected to cost less than dual lane roundabout.</a:t>
            </a:r>
          </a:p>
          <a:p>
            <a:pPr lvl="1"/>
            <a:r>
              <a:rPr lang="en-US" dirty="0"/>
              <a:t>Cost: $3,400,000</a:t>
            </a:r>
          </a:p>
          <a:p>
            <a:endParaRPr lang="en-US" dirty="0"/>
          </a:p>
        </p:txBody>
      </p:sp>
    </p:spTree>
    <p:extLst>
      <p:ext uri="{BB962C8B-B14F-4D97-AF65-F5344CB8AC3E}">
        <p14:creationId xmlns:p14="http://schemas.microsoft.com/office/powerpoint/2010/main" val="498843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DC27-B97C-2730-B357-D9CEE38DDFC5}"/>
              </a:ext>
            </a:extLst>
          </p:cNvPr>
          <p:cNvSpPr>
            <a:spLocks noGrp="1"/>
          </p:cNvSpPr>
          <p:nvPr>
            <p:ph type="title"/>
          </p:nvPr>
        </p:nvSpPr>
        <p:spPr/>
        <p:txBody>
          <a:bodyPr>
            <a:normAutofit/>
          </a:bodyPr>
          <a:lstStyle/>
          <a:p>
            <a:r>
              <a:rPr lang="en-US" sz="3200" b="1" dirty="0"/>
              <a:t>Agenda</a:t>
            </a:r>
          </a:p>
        </p:txBody>
      </p:sp>
      <p:sp>
        <p:nvSpPr>
          <p:cNvPr id="3" name="Content Placeholder 2">
            <a:extLst>
              <a:ext uri="{FF2B5EF4-FFF2-40B4-BE49-F238E27FC236}">
                <a16:creationId xmlns:a16="http://schemas.microsoft.com/office/drawing/2014/main" id="{418AC224-9B9A-D1A8-5413-0B072BB8F21E}"/>
              </a:ext>
            </a:extLst>
          </p:cNvPr>
          <p:cNvSpPr>
            <a:spLocks noGrp="1"/>
          </p:cNvSpPr>
          <p:nvPr>
            <p:ph idx="1"/>
          </p:nvPr>
        </p:nvSpPr>
        <p:spPr/>
        <p:txBody>
          <a:bodyPr>
            <a:normAutofit lnSpcReduction="10000"/>
          </a:bodyPr>
          <a:lstStyle/>
          <a:p>
            <a:r>
              <a:rPr lang="en-US" sz="3200" dirty="0"/>
              <a:t>Transportation System Plan (TSP) Overview</a:t>
            </a:r>
          </a:p>
          <a:p>
            <a:r>
              <a:rPr lang="en-US" sz="3200" dirty="0"/>
              <a:t>Existing Issues and Needs</a:t>
            </a:r>
          </a:p>
          <a:p>
            <a:r>
              <a:rPr lang="en-US" sz="3200" dirty="0"/>
              <a:t>Proposed Transportation System Improvements</a:t>
            </a:r>
          </a:p>
          <a:p>
            <a:r>
              <a:rPr lang="en-US" sz="3200" dirty="0"/>
              <a:t>Funding and Implementation</a:t>
            </a:r>
          </a:p>
          <a:p>
            <a:r>
              <a:rPr lang="en-US" sz="3200" dirty="0"/>
              <a:t>Discussion</a:t>
            </a:r>
            <a:endParaRPr lang="en-US" sz="3000" dirty="0"/>
          </a:p>
          <a:p>
            <a:r>
              <a:rPr lang="en-US" sz="3200" dirty="0"/>
              <a:t>Next Steps</a:t>
            </a:r>
          </a:p>
          <a:p>
            <a:pPr marL="0" indent="0">
              <a:buNone/>
            </a:pPr>
            <a:endParaRPr lang="en-US" dirty="0"/>
          </a:p>
        </p:txBody>
      </p:sp>
      <p:sp>
        <p:nvSpPr>
          <p:cNvPr id="7" name="Footer Placeholder 4">
            <a:extLst>
              <a:ext uri="{FF2B5EF4-FFF2-40B4-BE49-F238E27FC236}">
                <a16:creationId xmlns:a16="http://schemas.microsoft.com/office/drawing/2014/main" id="{3129ADDC-F4CA-AC4F-B634-B6ABE57F1442}"/>
              </a:ext>
            </a:extLst>
          </p:cNvPr>
          <p:cNvSpPr>
            <a:spLocks noGrp="1"/>
          </p:cNvSpPr>
          <p:nvPr>
            <p:ph type="ftr" sz="quarter" idx="11"/>
          </p:nvPr>
        </p:nvSpPr>
        <p:spPr>
          <a:xfrm>
            <a:off x="581191" y="6220655"/>
            <a:ext cx="11029615" cy="484945"/>
          </a:xfrm>
        </p:spPr>
        <p:txBody>
          <a:bodyPr/>
          <a:lstStyle/>
          <a:p>
            <a:pPr algn="r"/>
            <a:r>
              <a:rPr lang="en-US" dirty="0">
                <a:solidFill>
                  <a:schemeClr val="tx2"/>
                </a:solidFill>
              </a:rPr>
              <a:t>Crook County</a:t>
            </a:r>
          </a:p>
          <a:p>
            <a:pPr algn="r"/>
            <a:r>
              <a:rPr lang="en-US" dirty="0">
                <a:solidFill>
                  <a:schemeClr val="tx2"/>
                </a:solidFill>
              </a:rPr>
              <a:t>Planning Commission HEARING</a:t>
            </a:r>
          </a:p>
        </p:txBody>
      </p:sp>
      <p:pic>
        <p:nvPicPr>
          <p:cNvPr id="6" name="Picture 5" descr="A logo of crook county&#10;&#10;Description automatically generated">
            <a:extLst>
              <a:ext uri="{FF2B5EF4-FFF2-40B4-BE49-F238E27FC236}">
                <a16:creationId xmlns:a16="http://schemas.microsoft.com/office/drawing/2014/main" id="{CC62DD85-842D-81FF-5DC4-647DBACE0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spTree>
    <p:extLst>
      <p:ext uri="{BB962C8B-B14F-4D97-AF65-F5344CB8AC3E}">
        <p14:creationId xmlns:p14="http://schemas.microsoft.com/office/powerpoint/2010/main" val="486133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aerial view of a road intersection&#10;&#10;Description automatically generated">
            <a:extLst>
              <a:ext uri="{FF2B5EF4-FFF2-40B4-BE49-F238E27FC236}">
                <a16:creationId xmlns:a16="http://schemas.microsoft.com/office/drawing/2014/main" id="{3F34BF1E-7579-756B-1B31-85EAAC375A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488" y="0"/>
            <a:ext cx="10432479" cy="6858000"/>
          </a:xfrm>
          <a:prstGeom prst="rect">
            <a:avLst/>
          </a:prstGeom>
          <a:noFill/>
          <a:ln>
            <a:noFill/>
          </a:ln>
        </p:spPr>
      </p:pic>
      <p:sp>
        <p:nvSpPr>
          <p:cNvPr id="6" name="TextBox 5">
            <a:extLst>
              <a:ext uri="{FF2B5EF4-FFF2-40B4-BE49-F238E27FC236}">
                <a16:creationId xmlns:a16="http://schemas.microsoft.com/office/drawing/2014/main" id="{62B2CA42-2A2B-C5B8-69B7-947D99206FED}"/>
              </a:ext>
            </a:extLst>
          </p:cNvPr>
          <p:cNvSpPr txBox="1"/>
          <p:nvPr/>
        </p:nvSpPr>
        <p:spPr>
          <a:xfrm>
            <a:off x="1018956" y="156454"/>
            <a:ext cx="4810344" cy="1384995"/>
          </a:xfrm>
          <a:prstGeom prst="rect">
            <a:avLst/>
          </a:prstGeom>
          <a:noFill/>
        </p:spPr>
        <p:txBody>
          <a:bodyPr wrap="square" rtlCol="0">
            <a:spAutoFit/>
          </a:bodyPr>
          <a:lstStyle/>
          <a:p>
            <a:r>
              <a:rPr lang="en-US" sz="2800" b="1" dirty="0">
                <a:solidFill>
                  <a:schemeClr val="bg2"/>
                </a:solidFill>
              </a:rPr>
              <a:t>Project R-1A:</a:t>
            </a:r>
            <a:br>
              <a:rPr lang="en-US" sz="2800" b="1" dirty="0">
                <a:solidFill>
                  <a:schemeClr val="bg2"/>
                </a:solidFill>
              </a:rPr>
            </a:br>
            <a:r>
              <a:rPr lang="en-US" sz="2800" b="1" dirty="0">
                <a:solidFill>
                  <a:schemeClr val="bg2"/>
                </a:solidFill>
              </a:rPr>
              <a:t>OR 126 and SW Powell Butte Highway</a:t>
            </a:r>
            <a:endParaRPr lang="en-US" sz="2800" dirty="0">
              <a:solidFill>
                <a:schemeClr val="bg2"/>
              </a:solidFill>
            </a:endParaRPr>
          </a:p>
        </p:txBody>
      </p:sp>
      <p:sp>
        <p:nvSpPr>
          <p:cNvPr id="3" name="Content Placeholder 2">
            <a:extLst>
              <a:ext uri="{FF2B5EF4-FFF2-40B4-BE49-F238E27FC236}">
                <a16:creationId xmlns:a16="http://schemas.microsoft.com/office/drawing/2014/main" id="{57333B38-62A2-DE54-4579-ACAA007317E1}"/>
              </a:ext>
            </a:extLst>
          </p:cNvPr>
          <p:cNvSpPr txBox="1">
            <a:spLocks/>
          </p:cNvSpPr>
          <p:nvPr/>
        </p:nvSpPr>
        <p:spPr>
          <a:xfrm>
            <a:off x="911488" y="2938039"/>
            <a:ext cx="4400242" cy="3763507"/>
          </a:xfrm>
          <a:prstGeom prst="rect">
            <a:avLst/>
          </a:prstGeom>
          <a:solidFill>
            <a:schemeClr val="bg2">
              <a:lumMod val="85000"/>
            </a:schemeClr>
          </a:solidFill>
        </p:spPr>
        <p:txBody>
          <a:bodyPr vert="horz" lIns="91440" tIns="45720" rIns="91440" bIns="45720" rtlCol="0" anchor="ctr">
            <a:normAutofit/>
          </a:bodyPr>
          <a:lstStyle>
            <a:lvl1pPr indent="0">
              <a:spcBef>
                <a:spcPct val="20000"/>
              </a:spcBef>
              <a:spcAft>
                <a:spcPts val="600"/>
              </a:spcAft>
              <a:buClr>
                <a:schemeClr val="accent2"/>
              </a:buClr>
              <a:buSzPct val="92000"/>
              <a:buFont typeface="Wingdings 2" panose="05020102010507070707" pitchFamily="18" charset="2"/>
              <a:buNone/>
              <a:defRPr sz="2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20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r>
              <a:rPr lang="en-US" sz="2000" b="1" dirty="0"/>
              <a:t>Solution: Single-lane roundabout</a:t>
            </a:r>
            <a:endParaRPr lang="en-US" sz="2000" dirty="0"/>
          </a:p>
          <a:p>
            <a:pPr lvl="1"/>
            <a:r>
              <a:rPr lang="en-US" sz="1800" dirty="0"/>
              <a:t>Maintains turning movements </a:t>
            </a:r>
          </a:p>
          <a:p>
            <a:pPr lvl="1"/>
            <a:r>
              <a:rPr lang="en-US" sz="1800" dirty="0"/>
              <a:t>Reduces turning conflicts.</a:t>
            </a:r>
          </a:p>
          <a:p>
            <a:pPr lvl="1"/>
            <a:r>
              <a:rPr lang="en-US" sz="1800" dirty="0"/>
              <a:t>Reduces traffic delays in the near term.</a:t>
            </a:r>
          </a:p>
          <a:p>
            <a:pPr lvl="1"/>
            <a:r>
              <a:rPr lang="en-US" sz="1800" dirty="0"/>
              <a:t>Provides easier navigation of intersection.</a:t>
            </a:r>
          </a:p>
          <a:p>
            <a:pPr lvl="1"/>
            <a:r>
              <a:rPr lang="en-US" sz="1800" dirty="0"/>
              <a:t>Expected to cost less than dual lane roundabout.</a:t>
            </a:r>
          </a:p>
          <a:p>
            <a:pPr lvl="1"/>
            <a:r>
              <a:rPr lang="en-US" sz="1800" dirty="0"/>
              <a:t>Cost: $3,400,000</a:t>
            </a:r>
            <a:endParaRPr lang="en-US" sz="2000" dirty="0"/>
          </a:p>
        </p:txBody>
      </p:sp>
    </p:spTree>
    <p:extLst>
      <p:ext uri="{BB962C8B-B14F-4D97-AF65-F5344CB8AC3E}">
        <p14:creationId xmlns:p14="http://schemas.microsoft.com/office/powerpoint/2010/main" val="2663668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877C97-4384-DEC9-9333-50DD4C3B703F}"/>
              </a:ext>
            </a:extLst>
          </p:cNvPr>
          <p:cNvSpPr>
            <a:spLocks noGrp="1"/>
          </p:cNvSpPr>
          <p:nvPr>
            <p:ph type="title"/>
          </p:nvPr>
        </p:nvSpPr>
        <p:spPr/>
        <p:txBody>
          <a:bodyPr/>
          <a:lstStyle/>
          <a:p>
            <a:r>
              <a:rPr lang="en-US" dirty="0"/>
              <a:t>Roundabouts – how do they improve safety and congestion? </a:t>
            </a:r>
          </a:p>
        </p:txBody>
      </p:sp>
      <p:sp>
        <p:nvSpPr>
          <p:cNvPr id="7" name="Content Placeholder 6">
            <a:extLst>
              <a:ext uri="{FF2B5EF4-FFF2-40B4-BE49-F238E27FC236}">
                <a16:creationId xmlns:a16="http://schemas.microsoft.com/office/drawing/2014/main" id="{80768EDE-9DA3-F10D-19F5-1A15095BBC72}"/>
              </a:ext>
            </a:extLst>
          </p:cNvPr>
          <p:cNvSpPr>
            <a:spLocks noGrp="1"/>
          </p:cNvSpPr>
          <p:nvPr>
            <p:ph idx="1"/>
          </p:nvPr>
        </p:nvSpPr>
        <p:spPr>
          <a:xfrm>
            <a:off x="581193" y="2180496"/>
            <a:ext cx="5417272" cy="3678303"/>
          </a:xfrm>
        </p:spPr>
        <p:txBody>
          <a:bodyPr>
            <a:normAutofit fontScale="92500"/>
          </a:bodyPr>
          <a:lstStyle/>
          <a:p>
            <a:r>
              <a:rPr lang="en-US" dirty="0"/>
              <a:t>Designed to slow entering traffic (20MPH or less)</a:t>
            </a:r>
          </a:p>
          <a:p>
            <a:r>
              <a:rPr lang="en-US" dirty="0"/>
              <a:t>Reduce congestion by allowing better vehicle throughput</a:t>
            </a:r>
          </a:p>
          <a:p>
            <a:pPr lvl="1"/>
            <a:r>
              <a:rPr lang="en-US" dirty="0"/>
              <a:t>Often better than signals</a:t>
            </a:r>
          </a:p>
          <a:p>
            <a:r>
              <a:rPr lang="en-US" dirty="0"/>
              <a:t>Reduce conflict points = improved safety</a:t>
            </a:r>
          </a:p>
          <a:p>
            <a:r>
              <a:rPr lang="en-US" dirty="0"/>
              <a:t>Lower operations/maintenance cost</a:t>
            </a:r>
          </a:p>
          <a:p>
            <a:r>
              <a:rPr lang="en-US" dirty="0"/>
              <a:t>Designed for large vehicles/trucks/trailers </a:t>
            </a:r>
          </a:p>
          <a:p>
            <a:endParaRPr lang="en-US" dirty="0"/>
          </a:p>
        </p:txBody>
      </p:sp>
      <p:sp>
        <p:nvSpPr>
          <p:cNvPr id="2" name="Footer Placeholder 1">
            <a:extLst>
              <a:ext uri="{FF2B5EF4-FFF2-40B4-BE49-F238E27FC236}">
                <a16:creationId xmlns:a16="http://schemas.microsoft.com/office/drawing/2014/main" id="{A0E6FD8F-2552-CC3E-07C3-A9DEFA87F1B3}"/>
              </a:ext>
            </a:extLst>
          </p:cNvPr>
          <p:cNvSpPr>
            <a:spLocks noGrp="1"/>
          </p:cNvSpPr>
          <p:nvPr>
            <p:ph type="ftr" sz="quarter" idx="11"/>
          </p:nvPr>
        </p:nvSpPr>
        <p:spPr/>
        <p:txBody>
          <a:bodyPr/>
          <a:lstStyle/>
          <a:p>
            <a:r>
              <a:rPr lang="en-US" dirty="0"/>
              <a:t>Planning Commission Work Session</a:t>
            </a:r>
          </a:p>
        </p:txBody>
      </p:sp>
      <p:pic>
        <p:nvPicPr>
          <p:cNvPr id="5" name="Picture 4">
            <a:extLst>
              <a:ext uri="{FF2B5EF4-FFF2-40B4-BE49-F238E27FC236}">
                <a16:creationId xmlns:a16="http://schemas.microsoft.com/office/drawing/2014/main" id="{CE19E34A-A7C6-FDD4-7FF6-79AD283BC72E}"/>
              </a:ext>
            </a:extLst>
          </p:cNvPr>
          <p:cNvPicPr>
            <a:picLocks noChangeAspect="1"/>
          </p:cNvPicPr>
          <p:nvPr/>
        </p:nvPicPr>
        <p:blipFill>
          <a:blip r:embed="rId2"/>
          <a:stretch>
            <a:fillRect/>
          </a:stretch>
        </p:blipFill>
        <p:spPr>
          <a:xfrm>
            <a:off x="6364824" y="2265369"/>
            <a:ext cx="5160657" cy="3137029"/>
          </a:xfrm>
          <a:prstGeom prst="rect">
            <a:avLst/>
          </a:prstGeom>
        </p:spPr>
      </p:pic>
    </p:spTree>
    <p:extLst>
      <p:ext uri="{BB962C8B-B14F-4D97-AF65-F5344CB8AC3E}">
        <p14:creationId xmlns:p14="http://schemas.microsoft.com/office/powerpoint/2010/main" val="1131757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57A449-87BF-06E5-9117-61014B9E4460}"/>
              </a:ext>
            </a:extLst>
          </p:cNvPr>
          <p:cNvSpPr>
            <a:spLocks noGrp="1"/>
          </p:cNvSpPr>
          <p:nvPr>
            <p:ph type="title"/>
          </p:nvPr>
        </p:nvSpPr>
        <p:spPr/>
        <p:txBody>
          <a:bodyPr/>
          <a:lstStyle/>
          <a:p>
            <a:r>
              <a:rPr lang="en-US" b="1" dirty="0"/>
              <a:t>Project R-2: OR 126 and SW Williams road</a:t>
            </a:r>
          </a:p>
        </p:txBody>
      </p:sp>
      <p:sp>
        <p:nvSpPr>
          <p:cNvPr id="4" name="Content Placeholder 3">
            <a:extLst>
              <a:ext uri="{FF2B5EF4-FFF2-40B4-BE49-F238E27FC236}">
                <a16:creationId xmlns:a16="http://schemas.microsoft.com/office/drawing/2014/main" id="{C0C46015-BA85-2AB6-9592-7C0373FD2751}"/>
              </a:ext>
            </a:extLst>
          </p:cNvPr>
          <p:cNvSpPr>
            <a:spLocks noGrp="1"/>
          </p:cNvSpPr>
          <p:nvPr>
            <p:ph idx="1"/>
          </p:nvPr>
        </p:nvSpPr>
        <p:spPr>
          <a:xfrm>
            <a:off x="581192" y="2180496"/>
            <a:ext cx="4190833" cy="3678303"/>
          </a:xfrm>
        </p:spPr>
        <p:txBody>
          <a:bodyPr>
            <a:normAutofit fontScale="85000" lnSpcReduction="20000"/>
          </a:bodyPr>
          <a:lstStyle/>
          <a:p>
            <a:pPr marL="0" indent="0">
              <a:buNone/>
            </a:pPr>
            <a:r>
              <a:rPr lang="en-US" b="1" dirty="0"/>
              <a:t>Key issues</a:t>
            </a:r>
          </a:p>
          <a:p>
            <a:r>
              <a:rPr lang="en-US" sz="2000" dirty="0"/>
              <a:t>Intersection is forecast to not meet ODOT’s standard for congestion</a:t>
            </a:r>
          </a:p>
          <a:p>
            <a:r>
              <a:rPr lang="en-US" sz="2000" dirty="0"/>
              <a:t>School, other destinations at this intersection</a:t>
            </a:r>
          </a:p>
          <a:p>
            <a:r>
              <a:rPr lang="en-US" sz="2000" dirty="0"/>
              <a:t>Speeding and safety</a:t>
            </a:r>
          </a:p>
          <a:p>
            <a:pPr marL="0" indent="0">
              <a:buNone/>
            </a:pPr>
            <a:r>
              <a:rPr lang="en-US" b="1" dirty="0"/>
              <a:t>Solution: </a:t>
            </a:r>
            <a:r>
              <a:rPr lang="en-US" b="1" dirty="0">
                <a:solidFill>
                  <a:schemeClr val="tx1"/>
                </a:solidFill>
              </a:rPr>
              <a:t>Single-Lane Roundabout</a:t>
            </a:r>
          </a:p>
          <a:p>
            <a:pPr marL="972900" lvl="1" indent="-342900"/>
            <a:r>
              <a:rPr lang="en-US" dirty="0">
                <a:solidFill>
                  <a:schemeClr val="tx1"/>
                </a:solidFill>
              </a:rPr>
              <a:t>Improves safety performance for all modes</a:t>
            </a:r>
          </a:p>
          <a:p>
            <a:pPr marL="972900" lvl="1" indent="-342900"/>
            <a:r>
              <a:rPr lang="en-US" dirty="0">
                <a:solidFill>
                  <a:schemeClr val="tx1"/>
                </a:solidFill>
              </a:rPr>
              <a:t>Provides traffic calming</a:t>
            </a:r>
          </a:p>
          <a:p>
            <a:pPr marL="972900" lvl="1" indent="-342900"/>
            <a:r>
              <a:rPr lang="en-US" dirty="0">
                <a:solidFill>
                  <a:schemeClr val="tx1"/>
                </a:solidFill>
              </a:rPr>
              <a:t>Cost: $3,400,000</a:t>
            </a:r>
          </a:p>
          <a:p>
            <a:pPr marL="0" indent="0">
              <a:buNone/>
            </a:pPr>
            <a:endParaRPr lang="en-US" sz="2000" dirty="0"/>
          </a:p>
        </p:txBody>
      </p:sp>
      <p:sp>
        <p:nvSpPr>
          <p:cNvPr id="5" name="Content Placeholder 2">
            <a:extLst>
              <a:ext uri="{FF2B5EF4-FFF2-40B4-BE49-F238E27FC236}">
                <a16:creationId xmlns:a16="http://schemas.microsoft.com/office/drawing/2014/main" id="{2591071B-4CB3-7945-476D-1B0D88C3CA01}"/>
              </a:ext>
            </a:extLst>
          </p:cNvPr>
          <p:cNvSpPr txBox="1">
            <a:spLocks/>
          </p:cNvSpPr>
          <p:nvPr/>
        </p:nvSpPr>
        <p:spPr>
          <a:xfrm>
            <a:off x="4367213" y="1890504"/>
            <a:ext cx="3943350" cy="2676534"/>
          </a:xfrm>
          <a:prstGeom prst="rect">
            <a:avLst/>
          </a:prstGeom>
        </p:spPr>
        <p:txBody>
          <a:bodyPr vert="horz" lIns="91440" tIns="45720" rIns="91440" bIns="45720" rtlCol="0" anchor="ctr">
            <a:normAutofit/>
          </a:bodyPr>
          <a:lstStyle>
            <a:lvl1pPr indent="0">
              <a:spcBef>
                <a:spcPct val="20000"/>
              </a:spcBef>
              <a:spcAft>
                <a:spcPts val="600"/>
              </a:spcAft>
              <a:buClr>
                <a:schemeClr val="accent2"/>
              </a:buClr>
              <a:buSzPct val="92000"/>
              <a:buFont typeface="Wingdings 2" panose="05020102010507070707" pitchFamily="18" charset="2"/>
              <a:buNone/>
              <a:defRPr sz="2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20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endParaRPr lang="en-US" dirty="0">
              <a:solidFill>
                <a:schemeClr val="tx1"/>
              </a:solidFill>
            </a:endParaRPr>
          </a:p>
        </p:txBody>
      </p:sp>
      <p:pic>
        <p:nvPicPr>
          <p:cNvPr id="7" name="Picture 6">
            <a:extLst>
              <a:ext uri="{FF2B5EF4-FFF2-40B4-BE49-F238E27FC236}">
                <a16:creationId xmlns:a16="http://schemas.microsoft.com/office/drawing/2014/main" id="{54347646-A9F3-A45D-C97F-1A1104734084}"/>
              </a:ext>
            </a:extLst>
          </p:cNvPr>
          <p:cNvPicPr>
            <a:picLocks noChangeAspect="1"/>
          </p:cNvPicPr>
          <p:nvPr/>
        </p:nvPicPr>
        <p:blipFill>
          <a:blip r:embed="rId3"/>
          <a:stretch>
            <a:fillRect/>
          </a:stretch>
        </p:blipFill>
        <p:spPr>
          <a:xfrm>
            <a:off x="5791199" y="2233041"/>
            <a:ext cx="5305425" cy="4333604"/>
          </a:xfrm>
          <a:prstGeom prst="rect">
            <a:avLst/>
          </a:prstGeom>
        </p:spPr>
      </p:pic>
    </p:spTree>
    <p:extLst>
      <p:ext uri="{BB962C8B-B14F-4D97-AF65-F5344CB8AC3E}">
        <p14:creationId xmlns:p14="http://schemas.microsoft.com/office/powerpoint/2010/main" val="339717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880D5-540F-3929-E392-706BE82CD9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54869D-3232-2CD1-1CCF-D46CD12E7F3A}"/>
              </a:ext>
            </a:extLst>
          </p:cNvPr>
          <p:cNvSpPr>
            <a:spLocks noGrp="1"/>
          </p:cNvSpPr>
          <p:nvPr>
            <p:ph type="title"/>
          </p:nvPr>
        </p:nvSpPr>
        <p:spPr/>
        <p:txBody>
          <a:bodyPr/>
          <a:lstStyle/>
          <a:p>
            <a:r>
              <a:rPr lang="en-US" b="1" dirty="0"/>
              <a:t>Project JC-1 and JC-2: Juniper Canyon Access</a:t>
            </a:r>
          </a:p>
        </p:txBody>
      </p:sp>
      <p:sp>
        <p:nvSpPr>
          <p:cNvPr id="3" name="Content Placeholder 2">
            <a:extLst>
              <a:ext uri="{FF2B5EF4-FFF2-40B4-BE49-F238E27FC236}">
                <a16:creationId xmlns:a16="http://schemas.microsoft.com/office/drawing/2014/main" id="{20ADCEA0-3307-BD5F-0993-3DAF1829E0C2}"/>
              </a:ext>
            </a:extLst>
          </p:cNvPr>
          <p:cNvSpPr>
            <a:spLocks noGrp="1"/>
          </p:cNvSpPr>
          <p:nvPr>
            <p:ph idx="1"/>
          </p:nvPr>
        </p:nvSpPr>
        <p:spPr>
          <a:xfrm>
            <a:off x="581192" y="2180496"/>
            <a:ext cx="5231085" cy="3678303"/>
          </a:xfrm>
        </p:spPr>
        <p:txBody>
          <a:bodyPr>
            <a:normAutofit fontScale="92500" lnSpcReduction="10000"/>
          </a:bodyPr>
          <a:lstStyle/>
          <a:p>
            <a:pPr marL="0" indent="0">
              <a:buNone/>
            </a:pPr>
            <a:r>
              <a:rPr lang="en-US" b="1" dirty="0"/>
              <a:t>Key Issues:</a:t>
            </a:r>
          </a:p>
          <a:p>
            <a:r>
              <a:rPr lang="en-US" dirty="0"/>
              <a:t>Juniper Canyon community is growing; in recent years, ~50 new housing units / year</a:t>
            </a:r>
          </a:p>
          <a:p>
            <a:r>
              <a:rPr lang="en-US" dirty="0"/>
              <a:t>One main access road – limits:</a:t>
            </a:r>
          </a:p>
          <a:p>
            <a:pPr lvl="1"/>
            <a:r>
              <a:rPr lang="en-US" dirty="0"/>
              <a:t>Options if route is closed</a:t>
            </a:r>
          </a:p>
          <a:p>
            <a:pPr lvl="1"/>
            <a:r>
              <a:rPr lang="en-US" dirty="0"/>
              <a:t>Emergency response</a:t>
            </a:r>
          </a:p>
          <a:p>
            <a:pPr lvl="1"/>
            <a:r>
              <a:rPr lang="en-US" dirty="0"/>
              <a:t>Evacuation routes</a:t>
            </a:r>
          </a:p>
          <a:p>
            <a:r>
              <a:rPr lang="en-US" dirty="0"/>
              <a:t>Increased congestion through Prineville </a:t>
            </a:r>
          </a:p>
          <a:p>
            <a:pPr lvl="1"/>
            <a:endParaRPr lang="en-US" dirty="0"/>
          </a:p>
        </p:txBody>
      </p:sp>
      <p:pic>
        <p:nvPicPr>
          <p:cNvPr id="5" name="Picture 4">
            <a:extLst>
              <a:ext uri="{FF2B5EF4-FFF2-40B4-BE49-F238E27FC236}">
                <a16:creationId xmlns:a16="http://schemas.microsoft.com/office/drawing/2014/main" id="{21450891-6945-40FF-4563-3AD9A961D8ED}"/>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5812277" y="1824990"/>
            <a:ext cx="5947410" cy="5033010"/>
          </a:xfrm>
          <a:prstGeom prst="rect">
            <a:avLst/>
          </a:prstGeom>
          <a:noFill/>
          <a:ln>
            <a:noFill/>
          </a:ln>
        </p:spPr>
      </p:pic>
    </p:spTree>
    <p:extLst>
      <p:ext uri="{BB962C8B-B14F-4D97-AF65-F5344CB8AC3E}">
        <p14:creationId xmlns:p14="http://schemas.microsoft.com/office/powerpoint/2010/main" val="2630249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64FA551-7F40-D424-934F-989D8A76D387}"/>
              </a:ext>
            </a:extLst>
          </p:cNvPr>
          <p:cNvSpPr>
            <a:spLocks noGrp="1"/>
          </p:cNvSpPr>
          <p:nvPr>
            <p:ph type="ftr" sz="quarter" idx="11"/>
          </p:nvPr>
        </p:nvSpPr>
        <p:spPr/>
        <p:txBody>
          <a:bodyPr/>
          <a:lstStyle/>
          <a:p>
            <a:r>
              <a:rPr lang="en-US" dirty="0"/>
              <a:t>Planning Commission Work Session</a:t>
            </a:r>
          </a:p>
        </p:txBody>
      </p:sp>
      <p:pic>
        <p:nvPicPr>
          <p:cNvPr id="7" name="Picture 6">
            <a:extLst>
              <a:ext uri="{FF2B5EF4-FFF2-40B4-BE49-F238E27FC236}">
                <a16:creationId xmlns:a16="http://schemas.microsoft.com/office/drawing/2014/main" id="{C38D4F9E-A81E-1608-1582-6565789346A6}"/>
              </a:ext>
            </a:extLst>
          </p:cNvPr>
          <p:cNvPicPr>
            <a:picLocks noChangeAspect="1"/>
          </p:cNvPicPr>
          <p:nvPr/>
        </p:nvPicPr>
        <p:blipFill>
          <a:blip r:embed="rId2"/>
          <a:srcRect r="1865"/>
          <a:stretch>
            <a:fillRect/>
          </a:stretch>
        </p:blipFill>
        <p:spPr>
          <a:xfrm>
            <a:off x="4723549" y="40394"/>
            <a:ext cx="7377011" cy="6771886"/>
          </a:xfrm>
          <a:prstGeom prst="rect">
            <a:avLst/>
          </a:prstGeom>
        </p:spPr>
      </p:pic>
      <p:sp>
        <p:nvSpPr>
          <p:cNvPr id="8" name="Content Placeholder 2">
            <a:extLst>
              <a:ext uri="{FF2B5EF4-FFF2-40B4-BE49-F238E27FC236}">
                <a16:creationId xmlns:a16="http://schemas.microsoft.com/office/drawing/2014/main" id="{B270D68C-A082-E1D3-CA4C-C4B161951D45}"/>
              </a:ext>
            </a:extLst>
          </p:cNvPr>
          <p:cNvSpPr txBox="1">
            <a:spLocks/>
          </p:cNvSpPr>
          <p:nvPr/>
        </p:nvSpPr>
        <p:spPr>
          <a:xfrm>
            <a:off x="581192" y="1302672"/>
            <a:ext cx="3716488" cy="4194189"/>
          </a:xfrm>
          <a:prstGeom prst="rect">
            <a:avLst/>
          </a:prstGeom>
        </p:spPr>
        <p:txBody>
          <a:bodyPr>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sz="2400" b="1" dirty="0"/>
              <a:t>Cost Estimates</a:t>
            </a:r>
          </a:p>
          <a:p>
            <a:r>
              <a:rPr lang="en-US" sz="2400" dirty="0"/>
              <a:t>Cost estimates are “planning-level,” based on limited information and assumptions</a:t>
            </a:r>
          </a:p>
          <a:p>
            <a:r>
              <a:rPr lang="en-US" sz="2400" dirty="0"/>
              <a:t>Greater design detail = greater cost certainty</a:t>
            </a:r>
          </a:p>
          <a:p>
            <a:r>
              <a:rPr lang="en-US" sz="2400" dirty="0"/>
              <a:t>These estimates have substantial contingency and -30%/+50% range to account for uncertainty</a:t>
            </a:r>
          </a:p>
          <a:p>
            <a:endParaRPr lang="en-US" sz="2400" dirty="0"/>
          </a:p>
          <a:p>
            <a:pPr lvl="1"/>
            <a:endParaRPr lang="en-US" sz="2000" dirty="0"/>
          </a:p>
        </p:txBody>
      </p:sp>
    </p:spTree>
    <p:extLst>
      <p:ext uri="{BB962C8B-B14F-4D97-AF65-F5344CB8AC3E}">
        <p14:creationId xmlns:p14="http://schemas.microsoft.com/office/powerpoint/2010/main" val="1321714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0B2C-1C13-C96F-E31D-72BC0C3DCEB2}"/>
              </a:ext>
            </a:extLst>
          </p:cNvPr>
          <p:cNvSpPr>
            <a:spLocks noGrp="1"/>
          </p:cNvSpPr>
          <p:nvPr>
            <p:ph type="title"/>
          </p:nvPr>
        </p:nvSpPr>
        <p:spPr/>
        <p:txBody>
          <a:bodyPr/>
          <a:lstStyle/>
          <a:p>
            <a:r>
              <a:rPr lang="en-US" b="1" dirty="0"/>
              <a:t>Project JC-1: Juniper Canyon Access</a:t>
            </a:r>
          </a:p>
        </p:txBody>
      </p:sp>
      <p:sp>
        <p:nvSpPr>
          <p:cNvPr id="5" name="Content Placeholder 2">
            <a:extLst>
              <a:ext uri="{FF2B5EF4-FFF2-40B4-BE49-F238E27FC236}">
                <a16:creationId xmlns:a16="http://schemas.microsoft.com/office/drawing/2014/main" id="{1E55AF58-048C-2589-4D1E-9BBF9B86122E}"/>
              </a:ext>
            </a:extLst>
          </p:cNvPr>
          <p:cNvSpPr txBox="1">
            <a:spLocks/>
          </p:cNvSpPr>
          <p:nvPr/>
        </p:nvSpPr>
        <p:spPr>
          <a:xfrm>
            <a:off x="6094911" y="2180496"/>
            <a:ext cx="5092021" cy="4529549"/>
          </a:xfrm>
          <a:prstGeom prst="rect">
            <a:avLst/>
          </a:prstGeom>
        </p:spPr>
        <p:txBody>
          <a:bodyPr vert="horz" lIns="91440" tIns="45720" rIns="91440" bIns="45720" rtlCol="0" anchor="ctr">
            <a:normAutofit/>
          </a:bodyPr>
          <a:lstStyle>
            <a:lvl1pPr indent="0">
              <a:spcBef>
                <a:spcPct val="20000"/>
              </a:spcBef>
              <a:spcAft>
                <a:spcPts val="600"/>
              </a:spcAft>
              <a:buClr>
                <a:schemeClr val="accent2"/>
              </a:buClr>
              <a:buSzPct val="92000"/>
              <a:buFont typeface="Wingdings 2" panose="05020102010507070707" pitchFamily="18" charset="2"/>
              <a:buNone/>
              <a:defRPr sz="2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20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endParaRPr lang="en-US" dirty="0"/>
          </a:p>
        </p:txBody>
      </p:sp>
      <p:sp>
        <p:nvSpPr>
          <p:cNvPr id="7" name="Content Placeholder 6">
            <a:extLst>
              <a:ext uri="{FF2B5EF4-FFF2-40B4-BE49-F238E27FC236}">
                <a16:creationId xmlns:a16="http://schemas.microsoft.com/office/drawing/2014/main" id="{2A1279F7-3460-6C10-7063-DB6A94F5FB12}"/>
              </a:ext>
            </a:extLst>
          </p:cNvPr>
          <p:cNvSpPr>
            <a:spLocks noGrp="1"/>
          </p:cNvSpPr>
          <p:nvPr>
            <p:ph idx="1"/>
          </p:nvPr>
        </p:nvSpPr>
        <p:spPr>
          <a:xfrm>
            <a:off x="581192" y="2180496"/>
            <a:ext cx="4236993" cy="3678303"/>
          </a:xfrm>
        </p:spPr>
        <p:txBody>
          <a:bodyPr>
            <a:normAutofit/>
          </a:bodyPr>
          <a:lstStyle/>
          <a:p>
            <a:pPr marL="0" indent="0">
              <a:buNone/>
            </a:pPr>
            <a:r>
              <a:rPr lang="en-US" b="1" dirty="0"/>
              <a:t>Solution: W01</a:t>
            </a:r>
            <a:endParaRPr lang="en-US" dirty="0"/>
          </a:p>
          <a:p>
            <a:pPr lvl="1"/>
            <a:r>
              <a:rPr lang="en-US" dirty="0"/>
              <a:t>Previously vetted alternative</a:t>
            </a:r>
          </a:p>
          <a:p>
            <a:pPr lvl="1"/>
            <a:r>
              <a:rPr lang="en-US" dirty="0"/>
              <a:t>Helps relieve congestion along SE Juniper Canyon Road.</a:t>
            </a:r>
          </a:p>
          <a:p>
            <a:pPr lvl="1"/>
            <a:r>
              <a:rPr lang="en-US" dirty="0"/>
              <a:t>Provides additional travel options for emergency response.</a:t>
            </a:r>
          </a:p>
          <a:p>
            <a:pPr lvl="1"/>
            <a:r>
              <a:rPr lang="en-US" dirty="0"/>
              <a:t>Cost: $6,090,000 to $13,050,000</a:t>
            </a:r>
          </a:p>
          <a:p>
            <a:endParaRPr lang="en-US" dirty="0"/>
          </a:p>
        </p:txBody>
      </p:sp>
      <p:pic>
        <p:nvPicPr>
          <p:cNvPr id="3" name="Picture 2" descr="A diagram of a road with cars&#10;&#10;AI-generated content may be incorrect.">
            <a:extLst>
              <a:ext uri="{FF2B5EF4-FFF2-40B4-BE49-F238E27FC236}">
                <a16:creationId xmlns:a16="http://schemas.microsoft.com/office/drawing/2014/main" id="{800BD6D0-F3A7-7545-4561-65736C8C987A}"/>
              </a:ext>
            </a:extLst>
          </p:cNvPr>
          <p:cNvPicPr>
            <a:picLocks noChangeAspect="1"/>
          </p:cNvPicPr>
          <p:nvPr/>
        </p:nvPicPr>
        <p:blipFill>
          <a:blip r:embed="rId2"/>
          <a:srcRect l="13729" r="15473"/>
          <a:stretch>
            <a:fillRect/>
          </a:stretch>
        </p:blipFill>
        <p:spPr>
          <a:xfrm>
            <a:off x="6222074" y="4929978"/>
            <a:ext cx="4622450" cy="1904335"/>
          </a:xfrm>
          <a:prstGeom prst="rect">
            <a:avLst/>
          </a:prstGeom>
        </p:spPr>
      </p:pic>
      <p:pic>
        <p:nvPicPr>
          <p:cNvPr id="6" name="Picture 5" descr="A map of a city&#10;&#10;AI-generated content may be incorrect.">
            <a:extLst>
              <a:ext uri="{FF2B5EF4-FFF2-40B4-BE49-F238E27FC236}">
                <a16:creationId xmlns:a16="http://schemas.microsoft.com/office/drawing/2014/main" id="{14967C8B-CB59-1CFD-3D64-FE9552393D5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915" r="7624" b="10663"/>
          <a:stretch>
            <a:fillRect/>
          </a:stretch>
        </p:blipFill>
        <p:spPr bwMode="auto">
          <a:xfrm>
            <a:off x="6841165" y="1862137"/>
            <a:ext cx="3124200" cy="31337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7666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7DB64-50CE-B75D-9B7A-899FB80428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821801-7409-DE9E-66EF-A5F81063CDFC}"/>
              </a:ext>
            </a:extLst>
          </p:cNvPr>
          <p:cNvSpPr>
            <a:spLocks noGrp="1"/>
          </p:cNvSpPr>
          <p:nvPr>
            <p:ph type="title"/>
          </p:nvPr>
        </p:nvSpPr>
        <p:spPr/>
        <p:txBody>
          <a:bodyPr/>
          <a:lstStyle/>
          <a:p>
            <a:r>
              <a:rPr lang="en-US" b="1" dirty="0"/>
              <a:t>Project JC-2: Juniper Canyon Access</a:t>
            </a:r>
          </a:p>
        </p:txBody>
      </p:sp>
      <p:sp>
        <p:nvSpPr>
          <p:cNvPr id="5" name="Content Placeholder 2">
            <a:extLst>
              <a:ext uri="{FF2B5EF4-FFF2-40B4-BE49-F238E27FC236}">
                <a16:creationId xmlns:a16="http://schemas.microsoft.com/office/drawing/2014/main" id="{7F3C268A-D7F5-147D-8974-86ED06AA4567}"/>
              </a:ext>
            </a:extLst>
          </p:cNvPr>
          <p:cNvSpPr txBox="1">
            <a:spLocks/>
          </p:cNvSpPr>
          <p:nvPr/>
        </p:nvSpPr>
        <p:spPr>
          <a:xfrm>
            <a:off x="6094911" y="2180496"/>
            <a:ext cx="5092021" cy="4529549"/>
          </a:xfrm>
          <a:prstGeom prst="rect">
            <a:avLst/>
          </a:prstGeom>
        </p:spPr>
        <p:txBody>
          <a:bodyPr vert="horz" lIns="91440" tIns="45720" rIns="91440" bIns="45720" rtlCol="0" anchor="ctr">
            <a:normAutofit/>
          </a:bodyPr>
          <a:lstStyle>
            <a:lvl1pPr indent="0">
              <a:spcBef>
                <a:spcPct val="20000"/>
              </a:spcBef>
              <a:spcAft>
                <a:spcPts val="600"/>
              </a:spcAft>
              <a:buClr>
                <a:schemeClr val="accent2"/>
              </a:buClr>
              <a:buSzPct val="92000"/>
              <a:buFont typeface="Wingdings 2" panose="05020102010507070707" pitchFamily="18" charset="2"/>
              <a:buNone/>
              <a:defRPr sz="2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20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endParaRPr lang="en-US" dirty="0"/>
          </a:p>
        </p:txBody>
      </p:sp>
      <p:sp>
        <p:nvSpPr>
          <p:cNvPr id="7" name="Content Placeholder 6">
            <a:extLst>
              <a:ext uri="{FF2B5EF4-FFF2-40B4-BE49-F238E27FC236}">
                <a16:creationId xmlns:a16="http://schemas.microsoft.com/office/drawing/2014/main" id="{E3785CD2-B1F6-2430-4D79-B55B20CFF6DF}"/>
              </a:ext>
            </a:extLst>
          </p:cNvPr>
          <p:cNvSpPr>
            <a:spLocks noGrp="1"/>
          </p:cNvSpPr>
          <p:nvPr>
            <p:ph idx="1"/>
          </p:nvPr>
        </p:nvSpPr>
        <p:spPr>
          <a:xfrm>
            <a:off x="581192" y="2180496"/>
            <a:ext cx="4236993" cy="3678303"/>
          </a:xfrm>
        </p:spPr>
        <p:txBody>
          <a:bodyPr>
            <a:normAutofit/>
          </a:bodyPr>
          <a:lstStyle/>
          <a:p>
            <a:pPr marL="0" indent="0">
              <a:buNone/>
            </a:pPr>
            <a:r>
              <a:rPr lang="en-US" b="1" dirty="0"/>
              <a:t>Solution: E10 </a:t>
            </a:r>
            <a:endParaRPr lang="en-US" dirty="0"/>
          </a:p>
          <a:p>
            <a:pPr lvl="1"/>
            <a:r>
              <a:rPr lang="en-US" dirty="0">
                <a:solidFill>
                  <a:schemeClr val="tx1"/>
                </a:solidFill>
              </a:rPr>
              <a:t>Gravel roadway – provide emergency evacuation route</a:t>
            </a:r>
          </a:p>
          <a:p>
            <a:pPr lvl="1"/>
            <a:r>
              <a:rPr lang="en-US" dirty="0">
                <a:solidFill>
                  <a:schemeClr val="tx1"/>
                </a:solidFill>
              </a:rPr>
              <a:t> Located primarily on BLM land</a:t>
            </a:r>
          </a:p>
          <a:p>
            <a:pPr lvl="1"/>
            <a:r>
              <a:rPr lang="en-US" dirty="0">
                <a:solidFill>
                  <a:schemeClr val="tx1"/>
                </a:solidFill>
              </a:rPr>
              <a:t>Cost: $24M to $52M</a:t>
            </a:r>
          </a:p>
          <a:p>
            <a:endParaRPr lang="en-US" dirty="0"/>
          </a:p>
        </p:txBody>
      </p:sp>
      <p:pic>
        <p:nvPicPr>
          <p:cNvPr id="3" name="Picture 2">
            <a:extLst>
              <a:ext uri="{FF2B5EF4-FFF2-40B4-BE49-F238E27FC236}">
                <a16:creationId xmlns:a16="http://schemas.microsoft.com/office/drawing/2014/main" id="{8552E5BE-113D-2A7B-39A2-CC70E978AEB3}"/>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4818185" y="2567187"/>
            <a:ext cx="6908286" cy="2387585"/>
          </a:xfrm>
          <a:prstGeom prst="rect">
            <a:avLst/>
          </a:prstGeom>
          <a:noFill/>
          <a:ln>
            <a:noFill/>
          </a:ln>
        </p:spPr>
      </p:pic>
    </p:spTree>
    <p:extLst>
      <p:ext uri="{BB962C8B-B14F-4D97-AF65-F5344CB8AC3E}">
        <p14:creationId xmlns:p14="http://schemas.microsoft.com/office/powerpoint/2010/main" val="1225987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22B29-5BD3-964D-B19F-73AE315E17CC}"/>
            </a:ext>
          </a:extLst>
        </p:cNvPr>
        <p:cNvGrpSpPr/>
        <p:nvPr/>
      </p:nvGrpSpPr>
      <p:grpSpPr>
        <a:xfrm>
          <a:off x="0" y="0"/>
          <a:ext cx="0" cy="0"/>
          <a:chOff x="0" y="0"/>
          <a:chExt cx="0" cy="0"/>
        </a:xfrm>
      </p:grpSpPr>
      <p:pic>
        <p:nvPicPr>
          <p:cNvPr id="2" name="Picture 1" descr="Aerial view of a highway&#10;&#10;Description automatically generated">
            <a:extLst>
              <a:ext uri="{FF2B5EF4-FFF2-40B4-BE49-F238E27FC236}">
                <a16:creationId xmlns:a16="http://schemas.microsoft.com/office/drawing/2014/main" id="{F5B75182-1292-5EFD-1028-074A5E76D9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2195" y="0"/>
            <a:ext cx="11107610" cy="6858000"/>
          </a:xfrm>
          <a:prstGeom prst="rect">
            <a:avLst/>
          </a:prstGeom>
          <a:noFill/>
          <a:ln>
            <a:noFill/>
          </a:ln>
        </p:spPr>
      </p:pic>
      <p:sp>
        <p:nvSpPr>
          <p:cNvPr id="9" name="Content Placeholder 2">
            <a:extLst>
              <a:ext uri="{FF2B5EF4-FFF2-40B4-BE49-F238E27FC236}">
                <a16:creationId xmlns:a16="http://schemas.microsoft.com/office/drawing/2014/main" id="{9557B535-DFB1-CC37-97CD-19B6848B061F}"/>
              </a:ext>
            </a:extLst>
          </p:cNvPr>
          <p:cNvSpPr txBox="1">
            <a:spLocks/>
          </p:cNvSpPr>
          <p:nvPr/>
        </p:nvSpPr>
        <p:spPr>
          <a:xfrm>
            <a:off x="7781925" y="0"/>
            <a:ext cx="3867880" cy="3362325"/>
          </a:xfrm>
          <a:prstGeom prst="rect">
            <a:avLst/>
          </a:prstGeom>
          <a:solidFill>
            <a:schemeClr val="bg2">
              <a:lumMod val="85000"/>
            </a:schemeClr>
          </a:solidFill>
        </p:spPr>
        <p:txBody>
          <a:bodyPr vert="horz" lIns="91440" tIns="45720" rIns="91440" bIns="45720" rtlCol="0" anchor="ctr">
            <a:normAutofit/>
          </a:bodyPr>
          <a:lstStyle>
            <a:lvl1pPr indent="0">
              <a:spcBef>
                <a:spcPct val="20000"/>
              </a:spcBef>
              <a:spcAft>
                <a:spcPts val="600"/>
              </a:spcAft>
              <a:buClr>
                <a:schemeClr val="accent2"/>
              </a:buClr>
              <a:buSzPct val="92000"/>
              <a:buFont typeface="Wingdings 2" panose="05020102010507070707" pitchFamily="18" charset="2"/>
              <a:buNone/>
              <a:defRPr sz="2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20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r>
              <a:rPr lang="en-US" sz="2000" b="1" dirty="0"/>
              <a:t>Key issues:</a:t>
            </a:r>
          </a:p>
          <a:p>
            <a:pPr marL="342900" indent="-342900">
              <a:buFont typeface="Arial" panose="020B0604020202020204" pitchFamily="34" charset="0"/>
              <a:buChar char="•"/>
            </a:pPr>
            <a:r>
              <a:rPr lang="en-US" sz="2000" dirty="0"/>
              <a:t>Current configuration is skewed, limited sight distance</a:t>
            </a:r>
          </a:p>
          <a:p>
            <a:pPr marL="342900" indent="-342900">
              <a:buFont typeface="Arial" panose="020B0604020202020204" pitchFamily="34" charset="0"/>
              <a:buChar char="•"/>
            </a:pPr>
            <a:r>
              <a:rPr lang="en-US" sz="2000" dirty="0"/>
              <a:t>Difficult turning movements from SE Juniper Canyon Road</a:t>
            </a:r>
          </a:p>
          <a:p>
            <a:pPr marL="342900" indent="-342900">
              <a:buFont typeface="Arial" panose="020B0604020202020204" pitchFamily="34" charset="0"/>
              <a:buChar char="•"/>
            </a:pPr>
            <a:r>
              <a:rPr lang="en-US" sz="2000" dirty="0"/>
              <a:t>Intersection is forecast to not meet ODOT’s standard for congestion</a:t>
            </a:r>
          </a:p>
        </p:txBody>
      </p:sp>
      <p:sp>
        <p:nvSpPr>
          <p:cNvPr id="6" name="TextBox 5">
            <a:extLst>
              <a:ext uri="{FF2B5EF4-FFF2-40B4-BE49-F238E27FC236}">
                <a16:creationId xmlns:a16="http://schemas.microsoft.com/office/drawing/2014/main" id="{27FF0FB1-D260-5BBB-107B-2C686DE59F60}"/>
              </a:ext>
            </a:extLst>
          </p:cNvPr>
          <p:cNvSpPr txBox="1"/>
          <p:nvPr/>
        </p:nvSpPr>
        <p:spPr>
          <a:xfrm>
            <a:off x="537846" y="3072348"/>
            <a:ext cx="3512398" cy="3477875"/>
          </a:xfrm>
          <a:prstGeom prst="rect">
            <a:avLst/>
          </a:prstGeom>
          <a:solidFill>
            <a:schemeClr val="bg2">
              <a:lumMod val="85000"/>
            </a:schemeClr>
          </a:solidFill>
        </p:spPr>
        <p:txBody>
          <a:bodyPr wrap="square" lIns="91440" tIns="45720" rIns="91440" bIns="45720" anchor="t">
            <a:spAutoFit/>
          </a:bodyPr>
          <a:lstStyle/>
          <a:p>
            <a:r>
              <a:rPr lang="en-US" sz="2000" b="1" dirty="0"/>
              <a:t>Solution: Realign intersection, acceleration lanes</a:t>
            </a:r>
          </a:p>
          <a:p>
            <a:pPr marL="342900" indent="-342900">
              <a:buFont typeface="Wingdings" panose="05000000000000000000" pitchFamily="2" charset="2"/>
              <a:buChar char="§"/>
            </a:pPr>
            <a:r>
              <a:rPr lang="en-US" sz="2000" dirty="0"/>
              <a:t>Improves intersection safety</a:t>
            </a:r>
          </a:p>
          <a:p>
            <a:pPr marL="342900" indent="-342900">
              <a:buFont typeface="Wingdings" panose="05000000000000000000" pitchFamily="2" charset="2"/>
              <a:buChar char="§"/>
            </a:pPr>
            <a:r>
              <a:rPr lang="en-US" sz="2000" dirty="0"/>
              <a:t>Retains existing movements, would accommodate farm/freight vehicles</a:t>
            </a:r>
          </a:p>
          <a:p>
            <a:pPr marL="342900" indent="-342900">
              <a:buFont typeface="Wingdings" panose="05000000000000000000" pitchFamily="2" charset="2"/>
              <a:buChar char="§"/>
            </a:pPr>
            <a:r>
              <a:rPr lang="en-US" sz="2000" dirty="0"/>
              <a:t>Reduces conflict points</a:t>
            </a:r>
          </a:p>
          <a:p>
            <a:pPr marL="342900" indent="-342900">
              <a:buFont typeface="Wingdings" panose="05000000000000000000" pitchFamily="2" charset="2"/>
              <a:buChar char="§"/>
            </a:pPr>
            <a:r>
              <a:rPr lang="en-US" sz="2000" dirty="0"/>
              <a:t>Reduces traffic congestion </a:t>
            </a:r>
          </a:p>
          <a:p>
            <a:pPr marL="342900" indent="-342900">
              <a:buFont typeface="Wingdings" panose="05000000000000000000" pitchFamily="2" charset="2"/>
              <a:buChar char="§"/>
            </a:pPr>
            <a:r>
              <a:rPr lang="en-US" sz="2000" dirty="0"/>
              <a:t>Cost: $2,100,000</a:t>
            </a:r>
            <a:br>
              <a:rPr lang="en-US" sz="2000" b="1" dirty="0"/>
            </a:br>
            <a:endParaRPr lang="en-US" sz="2000" dirty="0"/>
          </a:p>
        </p:txBody>
      </p:sp>
      <p:sp>
        <p:nvSpPr>
          <p:cNvPr id="7" name="Title 1">
            <a:extLst>
              <a:ext uri="{FF2B5EF4-FFF2-40B4-BE49-F238E27FC236}">
                <a16:creationId xmlns:a16="http://schemas.microsoft.com/office/drawing/2014/main" id="{78843289-D917-F4A2-4204-6D28A6871D85}"/>
              </a:ext>
            </a:extLst>
          </p:cNvPr>
          <p:cNvSpPr txBox="1">
            <a:spLocks/>
          </p:cNvSpPr>
          <p:nvPr/>
        </p:nvSpPr>
        <p:spPr>
          <a:xfrm>
            <a:off x="620189" y="0"/>
            <a:ext cx="6352111" cy="101380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chemeClr val="bg2"/>
                </a:solidFill>
              </a:rPr>
              <a:t>Project R-4: SE Juniper Canyon Road and OR 380</a:t>
            </a:r>
          </a:p>
        </p:txBody>
      </p:sp>
    </p:spTree>
    <p:extLst>
      <p:ext uri="{BB962C8B-B14F-4D97-AF65-F5344CB8AC3E}">
        <p14:creationId xmlns:p14="http://schemas.microsoft.com/office/powerpoint/2010/main" val="737411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DFE6A-B755-AAB3-BC60-F8A01BD2F7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B9EE61-F8F1-2BC4-D391-C5FC153E4C11}"/>
              </a:ext>
            </a:extLst>
          </p:cNvPr>
          <p:cNvSpPr>
            <a:spLocks noGrp="1"/>
          </p:cNvSpPr>
          <p:nvPr>
            <p:ph type="title"/>
          </p:nvPr>
        </p:nvSpPr>
        <p:spPr/>
        <p:txBody>
          <a:bodyPr/>
          <a:lstStyle/>
          <a:p>
            <a:r>
              <a:rPr lang="en-US" b="1" dirty="0"/>
              <a:t>Project R-3: OR 126 and SW Parrish Lane</a:t>
            </a:r>
          </a:p>
        </p:txBody>
      </p:sp>
      <p:sp>
        <p:nvSpPr>
          <p:cNvPr id="5" name="Content Placeholder 2">
            <a:extLst>
              <a:ext uri="{FF2B5EF4-FFF2-40B4-BE49-F238E27FC236}">
                <a16:creationId xmlns:a16="http://schemas.microsoft.com/office/drawing/2014/main" id="{5D48CA82-77F2-7862-BF49-25C9EE2AB66A}"/>
              </a:ext>
            </a:extLst>
          </p:cNvPr>
          <p:cNvSpPr txBox="1">
            <a:spLocks/>
          </p:cNvSpPr>
          <p:nvPr/>
        </p:nvSpPr>
        <p:spPr>
          <a:xfrm>
            <a:off x="6094911" y="2180496"/>
            <a:ext cx="5092021" cy="4529549"/>
          </a:xfrm>
          <a:prstGeom prst="rect">
            <a:avLst/>
          </a:prstGeom>
        </p:spPr>
        <p:txBody>
          <a:bodyPr vert="horz" lIns="91440" tIns="45720" rIns="91440" bIns="45720" rtlCol="0" anchor="ctr">
            <a:normAutofit/>
          </a:bodyPr>
          <a:lstStyle>
            <a:lvl1pPr indent="0">
              <a:spcBef>
                <a:spcPct val="20000"/>
              </a:spcBef>
              <a:spcAft>
                <a:spcPts val="600"/>
              </a:spcAft>
              <a:buClr>
                <a:schemeClr val="accent2"/>
              </a:buClr>
              <a:buSzPct val="92000"/>
              <a:buFont typeface="Wingdings 2" panose="05020102010507070707" pitchFamily="18" charset="2"/>
              <a:buNone/>
              <a:defRPr sz="2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20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endParaRPr lang="en-US" dirty="0"/>
          </a:p>
        </p:txBody>
      </p:sp>
      <p:sp>
        <p:nvSpPr>
          <p:cNvPr id="8" name="Content Placeholder 2">
            <a:extLst>
              <a:ext uri="{FF2B5EF4-FFF2-40B4-BE49-F238E27FC236}">
                <a16:creationId xmlns:a16="http://schemas.microsoft.com/office/drawing/2014/main" id="{DB0B686F-FEDE-A6FF-4D40-FD19E35D772B}"/>
              </a:ext>
            </a:extLst>
          </p:cNvPr>
          <p:cNvSpPr>
            <a:spLocks noGrp="1"/>
          </p:cNvSpPr>
          <p:nvPr>
            <p:ph idx="1"/>
          </p:nvPr>
        </p:nvSpPr>
        <p:spPr>
          <a:xfrm>
            <a:off x="581192" y="2180496"/>
            <a:ext cx="4800433" cy="3678303"/>
          </a:xfrm>
        </p:spPr>
        <p:txBody>
          <a:bodyPr>
            <a:normAutofit/>
          </a:bodyPr>
          <a:lstStyle/>
          <a:p>
            <a:pPr marL="0" indent="0">
              <a:buNone/>
            </a:pPr>
            <a:r>
              <a:rPr lang="en-US" b="1" dirty="0"/>
              <a:t>Key issues:</a:t>
            </a:r>
          </a:p>
          <a:p>
            <a:r>
              <a:rPr lang="en-US" sz="2000" dirty="0"/>
              <a:t>Intersection is forecast to not meet ODOT’s standard for congestion</a:t>
            </a:r>
          </a:p>
          <a:p>
            <a:r>
              <a:rPr lang="en-US" sz="2000" dirty="0"/>
              <a:t>No dedicated left turn lane to access SW Parrish Lane</a:t>
            </a:r>
          </a:p>
        </p:txBody>
      </p:sp>
      <p:sp>
        <p:nvSpPr>
          <p:cNvPr id="9" name="Content Placeholder 2">
            <a:extLst>
              <a:ext uri="{FF2B5EF4-FFF2-40B4-BE49-F238E27FC236}">
                <a16:creationId xmlns:a16="http://schemas.microsoft.com/office/drawing/2014/main" id="{C8F98353-DA84-E767-06E4-1EF7AA0D7E3A}"/>
              </a:ext>
            </a:extLst>
          </p:cNvPr>
          <p:cNvSpPr txBox="1">
            <a:spLocks/>
          </p:cNvSpPr>
          <p:nvPr/>
        </p:nvSpPr>
        <p:spPr>
          <a:xfrm>
            <a:off x="6096000" y="1805708"/>
            <a:ext cx="5716089" cy="4529549"/>
          </a:xfrm>
          <a:prstGeom prst="rect">
            <a:avLst/>
          </a:prstGeom>
        </p:spPr>
        <p:txBody>
          <a:bodyPr vert="horz" lIns="91440" tIns="45720" rIns="91440" bIns="45720" rtlCol="0" anchor="ctr">
            <a:normAutofit/>
          </a:bodyPr>
          <a:lstStyle>
            <a:lvl1pPr indent="0">
              <a:spcBef>
                <a:spcPct val="20000"/>
              </a:spcBef>
              <a:spcAft>
                <a:spcPts val="600"/>
              </a:spcAft>
              <a:buClr>
                <a:schemeClr val="accent2"/>
              </a:buClr>
              <a:buSzPct val="92000"/>
              <a:buFont typeface="Wingdings 2" panose="05020102010507070707" pitchFamily="18" charset="2"/>
              <a:buNone/>
              <a:defRPr sz="2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20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r>
              <a:rPr lang="en-US" b="1" dirty="0"/>
              <a:t>Solution: Widen OR 126 from SW Valley View Road to Stillman Road and include center two-way left turn lane</a:t>
            </a:r>
          </a:p>
          <a:p>
            <a:pPr marL="342900" indent="-342900">
              <a:buFont typeface="Arial" panose="020B0604020202020204" pitchFamily="34" charset="0"/>
              <a:buChar char="•"/>
            </a:pPr>
            <a:r>
              <a:rPr lang="en-US" sz="2000" dirty="0"/>
              <a:t>Reduces traffic congestion and delay</a:t>
            </a:r>
          </a:p>
          <a:p>
            <a:pPr marL="342900" indent="-342900">
              <a:buFont typeface="Arial" panose="020B0604020202020204" pitchFamily="34" charset="0"/>
              <a:buChar char="•"/>
            </a:pPr>
            <a:r>
              <a:rPr lang="en-US" sz="2000" dirty="0"/>
              <a:t>Opportunity to add medians/physical markers to encourage slower driving</a:t>
            </a:r>
            <a:r>
              <a:rPr lang="en-US" dirty="0"/>
              <a:t> </a:t>
            </a:r>
          </a:p>
          <a:p>
            <a:pPr marL="342900" indent="-342900">
              <a:buFont typeface="Arial" panose="020B0604020202020204" pitchFamily="34" charset="0"/>
              <a:buChar char="•"/>
            </a:pPr>
            <a:r>
              <a:rPr lang="en-US" sz="2000" dirty="0"/>
              <a:t>Cost: $900,000</a:t>
            </a:r>
            <a:br>
              <a:rPr lang="en-US" b="1" dirty="0"/>
            </a:br>
            <a:endParaRPr lang="en-US" dirty="0"/>
          </a:p>
        </p:txBody>
      </p:sp>
    </p:spTree>
    <p:extLst>
      <p:ext uri="{BB962C8B-B14F-4D97-AF65-F5344CB8AC3E}">
        <p14:creationId xmlns:p14="http://schemas.microsoft.com/office/powerpoint/2010/main" val="894647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FB57A-D461-227D-D1C0-5D3F88DDD93E}"/>
            </a:ext>
          </a:extLst>
        </p:cNvPr>
        <p:cNvGrpSpPr/>
        <p:nvPr/>
      </p:nvGrpSpPr>
      <p:grpSpPr>
        <a:xfrm>
          <a:off x="0" y="0"/>
          <a:ext cx="0" cy="0"/>
          <a:chOff x="0" y="0"/>
          <a:chExt cx="0" cy="0"/>
        </a:xfrm>
      </p:grpSpPr>
      <p:pic>
        <p:nvPicPr>
          <p:cNvPr id="3" name="Picture 2" descr="A map of a road with a car&#10;&#10;Description automatically generated with medium confidence">
            <a:extLst>
              <a:ext uri="{FF2B5EF4-FFF2-40B4-BE49-F238E27FC236}">
                <a16:creationId xmlns:a16="http://schemas.microsoft.com/office/drawing/2014/main" id="{C231CA72-0312-9D0E-F3BD-FFB6168759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2003" y="393291"/>
            <a:ext cx="11387993" cy="6287729"/>
          </a:xfrm>
          <a:prstGeom prst="rect">
            <a:avLst/>
          </a:prstGeom>
          <a:noFill/>
          <a:ln>
            <a:noFill/>
          </a:ln>
        </p:spPr>
      </p:pic>
      <p:sp>
        <p:nvSpPr>
          <p:cNvPr id="4" name="TextBox 3">
            <a:extLst>
              <a:ext uri="{FF2B5EF4-FFF2-40B4-BE49-F238E27FC236}">
                <a16:creationId xmlns:a16="http://schemas.microsoft.com/office/drawing/2014/main" id="{9CE83930-1504-ED6D-0100-FFD4D95DC6E4}"/>
              </a:ext>
            </a:extLst>
          </p:cNvPr>
          <p:cNvSpPr txBox="1"/>
          <p:nvPr/>
        </p:nvSpPr>
        <p:spPr>
          <a:xfrm>
            <a:off x="78420" y="176980"/>
            <a:ext cx="4084005" cy="1384995"/>
          </a:xfrm>
          <a:prstGeom prst="rect">
            <a:avLst/>
          </a:prstGeom>
          <a:noFill/>
        </p:spPr>
        <p:txBody>
          <a:bodyPr wrap="square" rtlCol="0">
            <a:spAutoFit/>
          </a:bodyPr>
          <a:lstStyle/>
          <a:p>
            <a:r>
              <a:rPr lang="en-US" sz="2800" b="1" dirty="0"/>
              <a:t>Widen OR 126 and include center two-way left turn lane</a:t>
            </a:r>
            <a:endParaRPr lang="en-US" sz="2800" dirty="0"/>
          </a:p>
        </p:txBody>
      </p:sp>
    </p:spTree>
    <p:extLst>
      <p:ext uri="{BB962C8B-B14F-4D97-AF65-F5344CB8AC3E}">
        <p14:creationId xmlns:p14="http://schemas.microsoft.com/office/powerpoint/2010/main" val="638360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DC27-B97C-2730-B357-D9CEE38DDFC5}"/>
              </a:ext>
            </a:extLst>
          </p:cNvPr>
          <p:cNvSpPr>
            <a:spLocks noGrp="1"/>
          </p:cNvSpPr>
          <p:nvPr>
            <p:ph type="title"/>
          </p:nvPr>
        </p:nvSpPr>
        <p:spPr/>
        <p:txBody>
          <a:bodyPr>
            <a:normAutofit/>
          </a:bodyPr>
          <a:lstStyle/>
          <a:p>
            <a:r>
              <a:rPr lang="en-US" sz="3200" b="1" dirty="0"/>
              <a:t>Planning Commission Role</a:t>
            </a:r>
          </a:p>
        </p:txBody>
      </p:sp>
      <p:sp>
        <p:nvSpPr>
          <p:cNvPr id="3" name="Content Placeholder 2">
            <a:extLst>
              <a:ext uri="{FF2B5EF4-FFF2-40B4-BE49-F238E27FC236}">
                <a16:creationId xmlns:a16="http://schemas.microsoft.com/office/drawing/2014/main" id="{418AC224-9B9A-D1A8-5413-0B072BB8F21E}"/>
              </a:ext>
            </a:extLst>
          </p:cNvPr>
          <p:cNvSpPr>
            <a:spLocks noGrp="1"/>
          </p:cNvSpPr>
          <p:nvPr>
            <p:ph idx="1"/>
          </p:nvPr>
        </p:nvSpPr>
        <p:spPr>
          <a:xfrm>
            <a:off x="581193" y="2180496"/>
            <a:ext cx="5152858" cy="3675888"/>
          </a:xfrm>
        </p:spPr>
        <p:txBody>
          <a:bodyPr>
            <a:normAutofit/>
          </a:bodyPr>
          <a:lstStyle/>
          <a:p>
            <a:pPr marL="305435" indent="-305435"/>
            <a:r>
              <a:rPr lang="en-US" sz="3200" dirty="0"/>
              <a:t>Review key outcomes of draft TSP</a:t>
            </a:r>
          </a:p>
          <a:p>
            <a:pPr marL="305435" indent="-305435"/>
            <a:r>
              <a:rPr lang="en-US" sz="3200" dirty="0"/>
              <a:t>Advise on TSP alternatives and recommendations</a:t>
            </a:r>
          </a:p>
          <a:p>
            <a:pPr marL="305435" indent="-305435"/>
            <a:r>
              <a:rPr lang="en-US" sz="3200" dirty="0"/>
              <a:t>Recommend TSP to Board of Commissioners</a:t>
            </a:r>
          </a:p>
          <a:p>
            <a:pPr marL="0" indent="0">
              <a:buNone/>
            </a:pPr>
            <a:endParaRPr lang="en-US" dirty="0"/>
          </a:p>
        </p:txBody>
      </p:sp>
      <p:sp>
        <p:nvSpPr>
          <p:cNvPr id="7" name="Footer Placeholder 4">
            <a:extLst>
              <a:ext uri="{FF2B5EF4-FFF2-40B4-BE49-F238E27FC236}">
                <a16:creationId xmlns:a16="http://schemas.microsoft.com/office/drawing/2014/main" id="{0955B7FF-A3A4-9889-C5E7-43540611F85E}"/>
              </a:ext>
            </a:extLst>
          </p:cNvPr>
          <p:cNvSpPr>
            <a:spLocks noGrp="1"/>
          </p:cNvSpPr>
          <p:nvPr>
            <p:ph type="ftr" sz="quarter" idx="11"/>
          </p:nvPr>
        </p:nvSpPr>
        <p:spPr>
          <a:xfrm>
            <a:off x="581191" y="6220655"/>
            <a:ext cx="11029615" cy="484945"/>
          </a:xfrm>
        </p:spPr>
        <p:txBody>
          <a:bodyPr/>
          <a:lstStyle/>
          <a:p>
            <a:pPr algn="r"/>
            <a:r>
              <a:rPr lang="en-US" dirty="0">
                <a:solidFill>
                  <a:schemeClr val="tx2"/>
                </a:solidFill>
              </a:rPr>
              <a:t>Crook County</a:t>
            </a:r>
          </a:p>
          <a:p>
            <a:pPr algn="r"/>
            <a:r>
              <a:rPr lang="en-US" dirty="0">
                <a:solidFill>
                  <a:schemeClr val="tx2"/>
                </a:solidFill>
              </a:rPr>
              <a:t>Planning Commission Work Session</a:t>
            </a:r>
          </a:p>
        </p:txBody>
      </p:sp>
      <p:pic>
        <p:nvPicPr>
          <p:cNvPr id="6" name="Picture 5" descr="A logo of crook county&#10;&#10;Description automatically generated">
            <a:extLst>
              <a:ext uri="{FF2B5EF4-FFF2-40B4-BE49-F238E27FC236}">
                <a16:creationId xmlns:a16="http://schemas.microsoft.com/office/drawing/2014/main" id="{88F236FC-8A18-DBC0-6E92-3B17F4951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pic>
        <p:nvPicPr>
          <p:cNvPr id="5" name="Picture 4">
            <a:extLst>
              <a:ext uri="{FF2B5EF4-FFF2-40B4-BE49-F238E27FC236}">
                <a16:creationId xmlns:a16="http://schemas.microsoft.com/office/drawing/2014/main" id="{BC17CC21-B3B3-C5D8-4C3F-1A2BB2021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001" y="2180496"/>
            <a:ext cx="5229611" cy="3896454"/>
          </a:xfrm>
          <a:prstGeom prst="rect">
            <a:avLst/>
          </a:prstGeom>
        </p:spPr>
      </p:pic>
    </p:spTree>
    <p:extLst>
      <p:ext uri="{BB962C8B-B14F-4D97-AF65-F5344CB8AC3E}">
        <p14:creationId xmlns:p14="http://schemas.microsoft.com/office/powerpoint/2010/main" val="2733819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10334-F325-03D8-BFE7-78A754C5D8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9F18BF-BE24-54B7-7399-299013B08592}"/>
              </a:ext>
            </a:extLst>
          </p:cNvPr>
          <p:cNvSpPr>
            <a:spLocks noGrp="1"/>
          </p:cNvSpPr>
          <p:nvPr>
            <p:ph type="title"/>
          </p:nvPr>
        </p:nvSpPr>
        <p:spPr/>
        <p:txBody>
          <a:bodyPr/>
          <a:lstStyle/>
          <a:p>
            <a:r>
              <a:rPr lang="en-US" b="1" dirty="0"/>
              <a:t>Bridges</a:t>
            </a:r>
          </a:p>
        </p:txBody>
      </p:sp>
      <p:sp>
        <p:nvSpPr>
          <p:cNvPr id="4" name="Content Placeholder 3">
            <a:extLst>
              <a:ext uri="{FF2B5EF4-FFF2-40B4-BE49-F238E27FC236}">
                <a16:creationId xmlns:a16="http://schemas.microsoft.com/office/drawing/2014/main" id="{41709085-1A18-E88F-3CF5-369A2288B8FD}"/>
              </a:ext>
            </a:extLst>
          </p:cNvPr>
          <p:cNvSpPr>
            <a:spLocks noGrp="1"/>
          </p:cNvSpPr>
          <p:nvPr>
            <p:ph idx="1"/>
          </p:nvPr>
        </p:nvSpPr>
        <p:spPr/>
        <p:txBody>
          <a:bodyPr>
            <a:normAutofit fontScale="92500" lnSpcReduction="20000"/>
          </a:bodyPr>
          <a:lstStyle/>
          <a:p>
            <a:pPr marL="0" indent="0">
              <a:buNone/>
            </a:pPr>
            <a:r>
              <a:rPr lang="en-US" b="1" dirty="0"/>
              <a:t>Replace</a:t>
            </a:r>
          </a:p>
          <a:p>
            <a:r>
              <a:rPr lang="en-US" dirty="0"/>
              <a:t>SW Powell Butte Highway over Powell Butte Canal</a:t>
            </a:r>
          </a:p>
          <a:p>
            <a:r>
              <a:rPr lang="en-US" dirty="0"/>
              <a:t>SW Powell Butte Highway over Powell Butte Wasteway</a:t>
            </a:r>
          </a:p>
          <a:p>
            <a:r>
              <a:rPr lang="en-US" dirty="0"/>
              <a:t>Johnson Creek Road NE over Ochoco Main Canal</a:t>
            </a:r>
          </a:p>
          <a:p>
            <a:pPr marL="0" indent="0">
              <a:buNone/>
            </a:pPr>
            <a:r>
              <a:rPr lang="en-US" b="1" dirty="0"/>
              <a:t>Continue</a:t>
            </a:r>
          </a:p>
          <a:p>
            <a:r>
              <a:rPr lang="en-US" dirty="0"/>
              <a:t>Non-NBI bridge replacement program</a:t>
            </a:r>
          </a:p>
          <a:p>
            <a:pPr lvl="1"/>
            <a:r>
              <a:rPr lang="en-US" dirty="0"/>
              <a:t>Replace one non-NBI bridge per year</a:t>
            </a:r>
          </a:p>
          <a:p>
            <a:pPr marL="0" indent="0">
              <a:buNone/>
            </a:pPr>
            <a:r>
              <a:rPr lang="en-US" b="1" dirty="0"/>
              <a:t>Study</a:t>
            </a:r>
          </a:p>
          <a:p>
            <a:r>
              <a:rPr lang="en-US" dirty="0"/>
              <a:t>Repairing or replacing County Road 221 bridge over Paulina Creek</a:t>
            </a:r>
          </a:p>
        </p:txBody>
      </p:sp>
    </p:spTree>
    <p:extLst>
      <p:ext uri="{BB962C8B-B14F-4D97-AF65-F5344CB8AC3E}">
        <p14:creationId xmlns:p14="http://schemas.microsoft.com/office/powerpoint/2010/main" val="1970957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21B0DF4-40A6-00D9-EA77-88534046F2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D21C30-2EDA-F1A7-222D-B32754458854}"/>
              </a:ext>
            </a:extLst>
          </p:cNvPr>
          <p:cNvSpPr>
            <a:spLocks noGrp="1"/>
          </p:cNvSpPr>
          <p:nvPr>
            <p:ph type="title"/>
          </p:nvPr>
        </p:nvSpPr>
        <p:spPr/>
        <p:txBody>
          <a:bodyPr/>
          <a:lstStyle/>
          <a:p>
            <a:r>
              <a:rPr lang="en-US" dirty="0"/>
              <a:t>Roadways and </a:t>
            </a:r>
            <a:br>
              <a:rPr lang="en-US" dirty="0"/>
            </a:br>
            <a:r>
              <a:rPr lang="en-US" dirty="0"/>
              <a:t>Intersections</a:t>
            </a:r>
          </a:p>
        </p:txBody>
      </p:sp>
      <p:sp>
        <p:nvSpPr>
          <p:cNvPr id="7" name="Content Placeholder 6">
            <a:extLst>
              <a:ext uri="{FF2B5EF4-FFF2-40B4-BE49-F238E27FC236}">
                <a16:creationId xmlns:a16="http://schemas.microsoft.com/office/drawing/2014/main" id="{A9B1E894-17BA-0AF5-D301-123D698BAF1E}"/>
              </a:ext>
            </a:extLst>
          </p:cNvPr>
          <p:cNvSpPr>
            <a:spLocks noGrp="1"/>
          </p:cNvSpPr>
          <p:nvPr>
            <p:ph idx="1"/>
          </p:nvPr>
        </p:nvSpPr>
        <p:spPr>
          <a:xfrm>
            <a:off x="425832" y="1963408"/>
            <a:ext cx="3104493" cy="4677503"/>
          </a:xfrm>
        </p:spPr>
        <p:txBody>
          <a:bodyPr>
            <a:normAutofit/>
          </a:bodyPr>
          <a:lstStyle/>
          <a:p>
            <a:pPr marL="0" indent="0">
              <a:buNone/>
            </a:pPr>
            <a:r>
              <a:rPr lang="en-US" b="1" dirty="0"/>
              <a:t>Access Improvements</a:t>
            </a:r>
          </a:p>
          <a:p>
            <a:r>
              <a:rPr lang="en-US" dirty="0"/>
              <a:t>OR 126 at:</a:t>
            </a:r>
          </a:p>
          <a:p>
            <a:pPr lvl="1"/>
            <a:r>
              <a:rPr lang="en-US" sz="2400" dirty="0"/>
              <a:t>Kissler Rd</a:t>
            </a:r>
          </a:p>
          <a:p>
            <a:pPr lvl="1"/>
            <a:r>
              <a:rPr lang="en-US" sz="2400" dirty="0"/>
              <a:t>Copley Rd</a:t>
            </a:r>
          </a:p>
          <a:p>
            <a:pPr lvl="1"/>
            <a:r>
              <a:rPr lang="en-US" sz="2400" dirty="0"/>
              <a:t>Minson Rd</a:t>
            </a:r>
          </a:p>
          <a:p>
            <a:pPr lvl="1"/>
            <a:r>
              <a:rPr lang="en-US" sz="2400" dirty="0"/>
              <a:t>Yates Rd</a:t>
            </a:r>
          </a:p>
          <a:p>
            <a:pPr lvl="1"/>
            <a:r>
              <a:rPr lang="en-US" sz="2400" dirty="0"/>
              <a:t>Wiley Rd</a:t>
            </a:r>
          </a:p>
          <a:p>
            <a:endParaRPr lang="en-US" sz="2800" b="1" dirty="0"/>
          </a:p>
        </p:txBody>
      </p:sp>
      <p:pic>
        <p:nvPicPr>
          <p:cNvPr id="6" name="Picture 5" descr="A map of a city&#10;&#10;AI-generated content may be incorrect.">
            <a:extLst>
              <a:ext uri="{FF2B5EF4-FFF2-40B4-BE49-F238E27FC236}">
                <a16:creationId xmlns:a16="http://schemas.microsoft.com/office/drawing/2014/main" id="{7055D9E0-7E23-57A3-A777-68AED09632FA}"/>
              </a:ext>
            </a:extLst>
          </p:cNvPr>
          <p:cNvPicPr>
            <a:picLocks noChangeAspect="1"/>
          </p:cNvPicPr>
          <p:nvPr/>
        </p:nvPicPr>
        <p:blipFill>
          <a:blip r:embed="rId3">
            <a:extLst>
              <a:ext uri="{28A0092B-C50C-407E-A947-70E740481C1C}">
                <a14:useLocalDpi xmlns:a14="http://schemas.microsoft.com/office/drawing/2010/main" val="0"/>
              </a:ext>
            </a:extLst>
          </a:blip>
          <a:srcRect l="5190" t="2867" r="5751" b="14570"/>
          <a:stretch>
            <a:fillRect/>
          </a:stretch>
        </p:blipFill>
        <p:spPr>
          <a:xfrm>
            <a:off x="6479458" y="-1"/>
            <a:ext cx="5712542" cy="6853565"/>
          </a:xfrm>
          <a:prstGeom prst="rect">
            <a:avLst/>
          </a:prstGeom>
        </p:spPr>
      </p:pic>
      <p:pic>
        <p:nvPicPr>
          <p:cNvPr id="5" name="Picture 4" descr="A map of a city&#10;&#10;AI-generated content may be incorrect.">
            <a:extLst>
              <a:ext uri="{FF2B5EF4-FFF2-40B4-BE49-F238E27FC236}">
                <a16:creationId xmlns:a16="http://schemas.microsoft.com/office/drawing/2014/main" id="{5924697D-8793-C2EC-4D93-41C00CF551A5}"/>
              </a:ext>
            </a:extLst>
          </p:cNvPr>
          <p:cNvPicPr>
            <a:picLocks noChangeAspect="1"/>
          </p:cNvPicPr>
          <p:nvPr/>
        </p:nvPicPr>
        <p:blipFill>
          <a:blip r:embed="rId4">
            <a:extLst>
              <a:ext uri="{28A0092B-C50C-407E-A947-70E740481C1C}">
                <a14:useLocalDpi xmlns:a14="http://schemas.microsoft.com/office/drawing/2010/main" val="0"/>
              </a:ext>
            </a:extLst>
          </a:blip>
          <a:srcRect l="26727" t="85430" r="24662" b="2796"/>
          <a:stretch>
            <a:fillRect/>
          </a:stretch>
        </p:blipFill>
        <p:spPr>
          <a:xfrm>
            <a:off x="8506315" y="5702710"/>
            <a:ext cx="3685685" cy="1155290"/>
          </a:xfrm>
          <a:prstGeom prst="rect">
            <a:avLst/>
          </a:prstGeom>
        </p:spPr>
      </p:pic>
      <p:sp>
        <p:nvSpPr>
          <p:cNvPr id="8" name="Content Placeholder 6">
            <a:extLst>
              <a:ext uri="{FF2B5EF4-FFF2-40B4-BE49-F238E27FC236}">
                <a16:creationId xmlns:a16="http://schemas.microsoft.com/office/drawing/2014/main" id="{21DC953A-5138-7539-9786-4449D72A96CB}"/>
              </a:ext>
            </a:extLst>
          </p:cNvPr>
          <p:cNvSpPr txBox="1">
            <a:spLocks/>
          </p:cNvSpPr>
          <p:nvPr/>
        </p:nvSpPr>
        <p:spPr>
          <a:xfrm>
            <a:off x="3374965" y="2071563"/>
            <a:ext cx="3104493" cy="4677503"/>
          </a:xfrm>
          <a:prstGeom prst="rect">
            <a:avLst/>
          </a:prstGeom>
        </p:spPr>
        <p:txBody>
          <a:bodyPr vert="horz" lIns="91440" tIns="45720" rIns="91440" bIns="45720" rtlCol="0" anchor="ctr">
            <a:normAutofit fontScale="8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sz="2800" b="1" dirty="0"/>
              <a:t>New Roadway</a:t>
            </a:r>
          </a:p>
          <a:p>
            <a:r>
              <a:rPr lang="en-US" sz="2800" dirty="0"/>
              <a:t>Preferred Alignment: W01</a:t>
            </a:r>
          </a:p>
          <a:p>
            <a:pPr marL="0" indent="0">
              <a:buFont typeface="Wingdings 2" panose="05020102010507070707" pitchFamily="18" charset="2"/>
              <a:buNone/>
            </a:pPr>
            <a:r>
              <a:rPr lang="en-US" sz="2800" b="1" dirty="0"/>
              <a:t>Operations Improvements</a:t>
            </a:r>
          </a:p>
          <a:p>
            <a:r>
              <a:rPr lang="en-US" sz="2800" dirty="0"/>
              <a:t>OR 126 &amp; PB Hwy</a:t>
            </a:r>
          </a:p>
          <a:p>
            <a:r>
              <a:rPr lang="en-US" sz="2800" dirty="0"/>
              <a:t>OR 126 &amp; Williams Rd</a:t>
            </a:r>
          </a:p>
          <a:p>
            <a:r>
              <a:rPr lang="en-US" sz="2800" dirty="0"/>
              <a:t>OR 126 &amp; Parrish Ln</a:t>
            </a:r>
          </a:p>
          <a:p>
            <a:r>
              <a:rPr lang="en-US" sz="2800" dirty="0"/>
              <a:t>Juniper Canyon Rd &amp; OR 380</a:t>
            </a:r>
          </a:p>
          <a:p>
            <a:endParaRPr lang="en-US" sz="2800" b="1" dirty="0"/>
          </a:p>
        </p:txBody>
      </p:sp>
    </p:spTree>
    <p:extLst>
      <p:ext uri="{BB962C8B-B14F-4D97-AF65-F5344CB8AC3E}">
        <p14:creationId xmlns:p14="http://schemas.microsoft.com/office/powerpoint/2010/main" val="2850158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5297B-04F7-9BBE-96E8-3AFE8B79D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DB6BE9-6C75-D56A-77A0-3B502CEFE522}"/>
              </a:ext>
            </a:extLst>
          </p:cNvPr>
          <p:cNvSpPr>
            <a:spLocks noGrp="1"/>
          </p:cNvSpPr>
          <p:nvPr>
            <p:ph type="title"/>
          </p:nvPr>
        </p:nvSpPr>
        <p:spPr/>
        <p:txBody>
          <a:bodyPr/>
          <a:lstStyle/>
          <a:p>
            <a:r>
              <a:rPr lang="en-US" b="1" dirty="0"/>
              <a:t>Safety IMPROVEMENTS</a:t>
            </a:r>
          </a:p>
        </p:txBody>
      </p:sp>
      <p:sp>
        <p:nvSpPr>
          <p:cNvPr id="11" name="Content Placeholder 10">
            <a:extLst>
              <a:ext uri="{FF2B5EF4-FFF2-40B4-BE49-F238E27FC236}">
                <a16:creationId xmlns:a16="http://schemas.microsoft.com/office/drawing/2014/main" id="{D9704499-9AAB-700F-8C80-2FFEC20F048C}"/>
              </a:ext>
            </a:extLst>
          </p:cNvPr>
          <p:cNvSpPr>
            <a:spLocks noGrp="1"/>
          </p:cNvSpPr>
          <p:nvPr>
            <p:ph idx="1"/>
          </p:nvPr>
        </p:nvSpPr>
        <p:spPr>
          <a:xfrm>
            <a:off x="581192" y="2180496"/>
            <a:ext cx="6159747" cy="3678303"/>
          </a:xfrm>
        </p:spPr>
        <p:txBody>
          <a:bodyPr/>
          <a:lstStyle/>
          <a:p>
            <a:r>
              <a:rPr lang="en-US" dirty="0"/>
              <a:t>Projects address:</a:t>
            </a:r>
          </a:p>
          <a:p>
            <a:pPr lvl="1"/>
            <a:r>
              <a:rPr lang="en-US" dirty="0"/>
              <a:t>Locations with higher-than-expected crash rates</a:t>
            </a:r>
          </a:p>
          <a:p>
            <a:pPr lvl="1"/>
            <a:r>
              <a:rPr lang="en-US" dirty="0"/>
              <a:t>Community input</a:t>
            </a:r>
          </a:p>
          <a:p>
            <a:pPr lvl="1"/>
            <a:r>
              <a:rPr lang="en-US" dirty="0"/>
              <a:t>2017 TSP Safety Improvements </a:t>
            </a:r>
          </a:p>
        </p:txBody>
      </p:sp>
      <p:pic>
        <p:nvPicPr>
          <p:cNvPr id="2050" name="Picture 2">
            <a:extLst>
              <a:ext uri="{FF2B5EF4-FFF2-40B4-BE49-F238E27FC236}">
                <a16:creationId xmlns:a16="http://schemas.microsoft.com/office/drawing/2014/main" id="{348D6EB3-A009-ADA2-C47F-0BA5BC3007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5163" y="-70679"/>
            <a:ext cx="51768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50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39E43-AED2-0FC7-A901-1F41423A3956}"/>
            </a:ext>
          </a:extLst>
        </p:cNvPr>
        <p:cNvGrpSpPr/>
        <p:nvPr/>
      </p:nvGrpSpPr>
      <p:grpSpPr>
        <a:xfrm>
          <a:off x="0" y="0"/>
          <a:ext cx="0" cy="0"/>
          <a:chOff x="0" y="0"/>
          <a:chExt cx="0" cy="0"/>
        </a:xfrm>
      </p:grpSpPr>
      <p:pic>
        <p:nvPicPr>
          <p:cNvPr id="2" name="Picture 1" descr="A aerial view of a road&#10;&#10;Description automatically generated">
            <a:extLst>
              <a:ext uri="{FF2B5EF4-FFF2-40B4-BE49-F238E27FC236}">
                <a16:creationId xmlns:a16="http://schemas.microsoft.com/office/drawing/2014/main" id="{777BF562-6DAA-F59D-620C-9A8B64FA8C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428" y="0"/>
            <a:ext cx="11321143" cy="6858000"/>
          </a:xfrm>
          <a:prstGeom prst="rect">
            <a:avLst/>
          </a:prstGeom>
          <a:noFill/>
          <a:ln>
            <a:noFill/>
          </a:ln>
        </p:spPr>
      </p:pic>
      <p:sp>
        <p:nvSpPr>
          <p:cNvPr id="4" name="TextBox 3">
            <a:extLst>
              <a:ext uri="{FF2B5EF4-FFF2-40B4-BE49-F238E27FC236}">
                <a16:creationId xmlns:a16="http://schemas.microsoft.com/office/drawing/2014/main" id="{D06DF588-89F3-0DDE-6D3B-02C69D01AC6E}"/>
              </a:ext>
            </a:extLst>
          </p:cNvPr>
          <p:cNvSpPr txBox="1"/>
          <p:nvPr/>
        </p:nvSpPr>
        <p:spPr>
          <a:xfrm>
            <a:off x="888045" y="5482382"/>
            <a:ext cx="6274755" cy="954107"/>
          </a:xfrm>
          <a:prstGeom prst="rect">
            <a:avLst/>
          </a:prstGeom>
          <a:noFill/>
        </p:spPr>
        <p:txBody>
          <a:bodyPr wrap="square" rtlCol="0">
            <a:spAutoFit/>
          </a:bodyPr>
          <a:lstStyle/>
          <a:p>
            <a:r>
              <a:rPr lang="en-US" sz="2800" b="1" dirty="0">
                <a:solidFill>
                  <a:schemeClr val="bg2"/>
                </a:solidFill>
              </a:rPr>
              <a:t>PROJECT S-1: S POWELL BUTTE HWY AND SW BUSSETT ROAD</a:t>
            </a:r>
            <a:endParaRPr lang="en-US" sz="2800" dirty="0">
              <a:solidFill>
                <a:schemeClr val="bg2"/>
              </a:solidFill>
            </a:endParaRPr>
          </a:p>
        </p:txBody>
      </p:sp>
      <p:sp>
        <p:nvSpPr>
          <p:cNvPr id="3" name="Content Placeholder 2">
            <a:extLst>
              <a:ext uri="{FF2B5EF4-FFF2-40B4-BE49-F238E27FC236}">
                <a16:creationId xmlns:a16="http://schemas.microsoft.com/office/drawing/2014/main" id="{B731EA3D-0ED3-0DF0-4705-4369540372C6}"/>
              </a:ext>
            </a:extLst>
          </p:cNvPr>
          <p:cNvSpPr txBox="1">
            <a:spLocks/>
          </p:cNvSpPr>
          <p:nvPr/>
        </p:nvSpPr>
        <p:spPr>
          <a:xfrm>
            <a:off x="435428" y="0"/>
            <a:ext cx="6048648" cy="3255943"/>
          </a:xfrm>
          <a:prstGeom prst="rect">
            <a:avLst/>
          </a:prstGeom>
          <a:solidFill>
            <a:schemeClr val="bg2">
              <a:lumMod val="85000"/>
            </a:schemeClr>
          </a:solidFill>
        </p:spPr>
        <p:txBody>
          <a:bodyPr vert="horz" lIns="91440" tIns="45720" rIns="91440" bIns="45720" rtlCol="0" anchor="ctr">
            <a:normAutofit lnSpcReduction="10000"/>
          </a:bodyPr>
          <a:lstStyle>
            <a:lvl1pPr indent="0">
              <a:spcBef>
                <a:spcPct val="20000"/>
              </a:spcBef>
              <a:spcAft>
                <a:spcPts val="600"/>
              </a:spcAft>
              <a:buClr>
                <a:schemeClr val="accent2"/>
              </a:buClr>
              <a:buSzPct val="92000"/>
              <a:buFont typeface="Wingdings 2" panose="05020102010507070707" pitchFamily="18" charset="2"/>
              <a:buNone/>
              <a:defRPr sz="2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20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r>
              <a:rPr lang="en-US" sz="2000" b="1" dirty="0"/>
              <a:t>Solution: Realign intersection and install acceleration lanes</a:t>
            </a:r>
          </a:p>
          <a:p>
            <a:pPr marL="342900" indent="-342900">
              <a:buFont typeface="Arial" panose="020B0604020202020204" pitchFamily="34" charset="0"/>
              <a:buChar char="•"/>
            </a:pPr>
            <a:r>
              <a:rPr lang="en-US" sz="2000" dirty="0"/>
              <a:t>Improves visibility and awareness. Simplifies travel patterns.</a:t>
            </a:r>
          </a:p>
          <a:p>
            <a:pPr marL="342900" indent="-342900">
              <a:buFont typeface="Arial" panose="020B0604020202020204" pitchFamily="34" charset="0"/>
              <a:buChar char="•"/>
            </a:pPr>
            <a:r>
              <a:rPr lang="en-US" sz="2000" dirty="0"/>
              <a:t>Responds to and mitigates inclement weather conditions and associated safety challenges.</a:t>
            </a:r>
          </a:p>
          <a:p>
            <a:pPr marL="342900" indent="-342900">
              <a:buFont typeface="Arial" panose="020B0604020202020204" pitchFamily="34" charset="0"/>
              <a:buChar char="•"/>
            </a:pPr>
            <a:r>
              <a:rPr lang="en-US" sz="2000" dirty="0"/>
              <a:t>Reduces roadway departure crashes.</a:t>
            </a:r>
            <a:r>
              <a:rPr lang="en-US" sz="2000" b="1" dirty="0"/>
              <a:t> </a:t>
            </a:r>
          </a:p>
          <a:p>
            <a:pPr marL="342900" indent="-342900">
              <a:buFont typeface="Arial" panose="020B0604020202020204" pitchFamily="34" charset="0"/>
              <a:buChar char="•"/>
            </a:pPr>
            <a:r>
              <a:rPr lang="en-US" sz="2000" dirty="0"/>
              <a:t>Cost: $870,000</a:t>
            </a:r>
            <a:br>
              <a:rPr lang="en-US" sz="2000" b="1" dirty="0"/>
            </a:br>
            <a:endParaRPr lang="en-US" sz="2000" dirty="0"/>
          </a:p>
        </p:txBody>
      </p:sp>
    </p:spTree>
    <p:extLst>
      <p:ext uri="{BB962C8B-B14F-4D97-AF65-F5344CB8AC3E}">
        <p14:creationId xmlns:p14="http://schemas.microsoft.com/office/powerpoint/2010/main" val="3604954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0B2C-1C13-C96F-E31D-72BC0C3DCEB2}"/>
              </a:ext>
            </a:extLst>
          </p:cNvPr>
          <p:cNvSpPr>
            <a:spLocks noGrp="1"/>
          </p:cNvSpPr>
          <p:nvPr>
            <p:ph type="title"/>
          </p:nvPr>
        </p:nvSpPr>
        <p:spPr/>
        <p:txBody>
          <a:bodyPr/>
          <a:lstStyle/>
          <a:p>
            <a:r>
              <a:rPr lang="en-US" b="1" dirty="0"/>
              <a:t>Safety IMPROVEMENTS</a:t>
            </a:r>
          </a:p>
        </p:txBody>
      </p:sp>
      <p:sp>
        <p:nvSpPr>
          <p:cNvPr id="4" name="Footer Placeholder 3">
            <a:extLst>
              <a:ext uri="{FF2B5EF4-FFF2-40B4-BE49-F238E27FC236}">
                <a16:creationId xmlns:a16="http://schemas.microsoft.com/office/drawing/2014/main" id="{CA6B1115-209A-BA88-11AC-BE3763EDD0A6}"/>
              </a:ext>
            </a:extLst>
          </p:cNvPr>
          <p:cNvSpPr>
            <a:spLocks noGrp="1"/>
          </p:cNvSpPr>
          <p:nvPr>
            <p:ph type="ftr" sz="quarter" idx="11"/>
          </p:nvPr>
        </p:nvSpPr>
        <p:spPr>
          <a:xfrm>
            <a:off x="581192" y="6031834"/>
            <a:ext cx="6917210" cy="365125"/>
          </a:xfrm>
        </p:spPr>
        <p:txBody>
          <a:bodyPr/>
          <a:lstStyle/>
          <a:p>
            <a:r>
              <a:rPr lang="en-US" dirty="0"/>
              <a:t>Planning Commission Work Session</a:t>
            </a:r>
          </a:p>
        </p:txBody>
      </p:sp>
      <p:sp>
        <p:nvSpPr>
          <p:cNvPr id="11" name="Content Placeholder 10">
            <a:extLst>
              <a:ext uri="{FF2B5EF4-FFF2-40B4-BE49-F238E27FC236}">
                <a16:creationId xmlns:a16="http://schemas.microsoft.com/office/drawing/2014/main" id="{810CC163-7494-BF3E-B6F0-D78AAB29560E}"/>
              </a:ext>
            </a:extLst>
          </p:cNvPr>
          <p:cNvSpPr>
            <a:spLocks noGrp="1"/>
          </p:cNvSpPr>
          <p:nvPr>
            <p:ph idx="1"/>
          </p:nvPr>
        </p:nvSpPr>
        <p:spPr>
          <a:xfrm>
            <a:off x="581192" y="2180496"/>
            <a:ext cx="6159747" cy="3678303"/>
          </a:xfrm>
        </p:spPr>
        <p:txBody>
          <a:bodyPr>
            <a:normAutofit fontScale="62500" lnSpcReduction="20000"/>
          </a:bodyPr>
          <a:lstStyle/>
          <a:p>
            <a:r>
              <a:rPr lang="en-US" dirty="0"/>
              <a:t>S Powell Butte Highway and SW Bussett Road</a:t>
            </a:r>
          </a:p>
          <a:p>
            <a:r>
              <a:rPr lang="en-US" dirty="0"/>
              <a:t>Rimrock Acres Loop and OR 370</a:t>
            </a:r>
          </a:p>
          <a:p>
            <a:r>
              <a:rPr lang="en-US" dirty="0"/>
              <a:t>S Powell Butte Highway and Alfalfa Road</a:t>
            </a:r>
          </a:p>
          <a:p>
            <a:r>
              <a:rPr lang="en-US" dirty="0"/>
              <a:t>OR 126 east of SW Powell Butte Highway to Copley Road</a:t>
            </a:r>
          </a:p>
          <a:p>
            <a:r>
              <a:rPr lang="en-US" dirty="0"/>
              <a:t>OR 370 east of Happy Hollow Drive</a:t>
            </a:r>
          </a:p>
          <a:p>
            <a:r>
              <a:rPr lang="en-US" dirty="0"/>
              <a:t>OR 380 south of NE 3</a:t>
            </a:r>
            <a:r>
              <a:rPr lang="en-US" baseline="30000" dirty="0"/>
              <a:t>rd</a:t>
            </a:r>
            <a:r>
              <a:rPr lang="en-US" dirty="0"/>
              <a:t> Street</a:t>
            </a:r>
          </a:p>
          <a:p>
            <a:r>
              <a:rPr lang="en-US" dirty="0"/>
              <a:t>SE Juniper Canyon Road (S-7, S-8, S-9)</a:t>
            </a:r>
          </a:p>
          <a:p>
            <a:r>
              <a:rPr lang="en-US" dirty="0"/>
              <a:t>S Powell Butte Highway</a:t>
            </a:r>
          </a:p>
          <a:p>
            <a:r>
              <a:rPr lang="en-US" dirty="0"/>
              <a:t>SE Davis Loop</a:t>
            </a:r>
          </a:p>
          <a:p>
            <a:r>
              <a:rPr lang="en-US" dirty="0"/>
              <a:t>OR 126 (S-12, S-15)</a:t>
            </a:r>
          </a:p>
          <a:p>
            <a:r>
              <a:rPr lang="en-US" dirty="0"/>
              <a:t>US 26</a:t>
            </a:r>
          </a:p>
          <a:p>
            <a:r>
              <a:rPr lang="en-US" dirty="0"/>
              <a:t>NW Lamonta Road</a:t>
            </a:r>
          </a:p>
        </p:txBody>
      </p:sp>
      <p:pic>
        <p:nvPicPr>
          <p:cNvPr id="2050" name="Picture 2">
            <a:extLst>
              <a:ext uri="{FF2B5EF4-FFF2-40B4-BE49-F238E27FC236}">
                <a16:creationId xmlns:a16="http://schemas.microsoft.com/office/drawing/2014/main" id="{0581873B-F893-6719-81FB-25FD0CD4E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1795" y="-81313"/>
            <a:ext cx="5270205" cy="6981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858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E090B-1966-3D61-4A0D-303ED4A5DA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F99C4E-758F-92DB-A135-EACDED79B257}"/>
              </a:ext>
            </a:extLst>
          </p:cNvPr>
          <p:cNvSpPr>
            <a:spLocks noGrp="1"/>
          </p:cNvSpPr>
          <p:nvPr>
            <p:ph type="title"/>
          </p:nvPr>
        </p:nvSpPr>
        <p:spPr/>
        <p:txBody>
          <a:bodyPr/>
          <a:lstStyle/>
          <a:p>
            <a:r>
              <a:rPr lang="en-US" b="1" dirty="0"/>
              <a:t>SAFETY IMPROVEMENTS</a:t>
            </a:r>
          </a:p>
        </p:txBody>
      </p:sp>
      <p:graphicFrame>
        <p:nvGraphicFramePr>
          <p:cNvPr id="6" name="Table 5">
            <a:extLst>
              <a:ext uri="{FF2B5EF4-FFF2-40B4-BE49-F238E27FC236}">
                <a16:creationId xmlns:a16="http://schemas.microsoft.com/office/drawing/2014/main" id="{BCFE7471-8ACA-A3C0-1699-45AFE6C1615F}"/>
              </a:ext>
            </a:extLst>
          </p:cNvPr>
          <p:cNvGraphicFramePr>
            <a:graphicFrameLocks noGrp="1"/>
          </p:cNvGraphicFramePr>
          <p:nvPr>
            <p:extLst>
              <p:ext uri="{D42A27DB-BD31-4B8C-83A1-F6EECF244321}">
                <p14:modId xmlns:p14="http://schemas.microsoft.com/office/powerpoint/2010/main" val="3529239702"/>
              </p:ext>
            </p:extLst>
          </p:nvPr>
        </p:nvGraphicFramePr>
        <p:xfrm>
          <a:off x="431739" y="1876129"/>
          <a:ext cx="11328522" cy="4239843"/>
        </p:xfrm>
        <a:graphic>
          <a:graphicData uri="http://schemas.openxmlformats.org/drawingml/2006/table">
            <a:tbl>
              <a:tblPr firstRow="1" firstCol="1">
                <a:tableStyleId>{5C22544A-7EE6-4342-B048-85BDC9FD1C3A}</a:tableStyleId>
              </a:tblPr>
              <a:tblGrid>
                <a:gridCol w="3342819">
                  <a:extLst>
                    <a:ext uri="{9D8B030D-6E8A-4147-A177-3AD203B41FA5}">
                      <a16:colId xmlns:a16="http://schemas.microsoft.com/office/drawing/2014/main" val="2880495874"/>
                    </a:ext>
                  </a:extLst>
                </a:gridCol>
                <a:gridCol w="4414730">
                  <a:extLst>
                    <a:ext uri="{9D8B030D-6E8A-4147-A177-3AD203B41FA5}">
                      <a16:colId xmlns:a16="http://schemas.microsoft.com/office/drawing/2014/main" val="363732796"/>
                    </a:ext>
                  </a:extLst>
                </a:gridCol>
                <a:gridCol w="3570973">
                  <a:extLst>
                    <a:ext uri="{9D8B030D-6E8A-4147-A177-3AD203B41FA5}">
                      <a16:colId xmlns:a16="http://schemas.microsoft.com/office/drawing/2014/main" val="3658415868"/>
                    </a:ext>
                  </a:extLst>
                </a:gridCol>
              </a:tblGrid>
              <a:tr h="375075">
                <a:tc>
                  <a:txBody>
                    <a:bodyPr/>
                    <a:lstStyle/>
                    <a:p>
                      <a:pPr marL="73025" marR="73025" algn="ctr">
                        <a:spcBef>
                          <a:spcPts val="400"/>
                        </a:spcBef>
                        <a:spcAft>
                          <a:spcPts val="200"/>
                        </a:spcAft>
                      </a:pPr>
                      <a:r>
                        <a:rPr lang="en-US" sz="1800" dirty="0">
                          <a:effectLst/>
                          <a:latin typeface="+mj-lt"/>
                        </a:rPr>
                        <a:t>Treatment</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Benefit or Impact</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Example 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lgn="l">
                        <a:spcBef>
                          <a:spcPts val="200"/>
                        </a:spcBef>
                        <a:spcAft>
                          <a:spcPts val="200"/>
                        </a:spcAft>
                      </a:pPr>
                      <a:r>
                        <a:rPr lang="en-US" sz="1800" dirty="0">
                          <a:solidFill>
                            <a:schemeClr val="bg2"/>
                          </a:solidFill>
                          <a:effectLst/>
                          <a:latin typeface="+mj-lt"/>
                        </a:rPr>
                        <a:t>Rumble strips, raised pavement markings, or edge line striping</a:t>
                      </a:r>
                      <a:endParaRPr lang="en-US" sz="1800" dirty="0">
                        <a:solidFill>
                          <a:schemeClr val="bg2"/>
                        </a:solidFill>
                        <a:effectLst/>
                        <a:latin typeface="+mj-lt"/>
                        <a:ea typeface="Times New Roman" panose="02020603050405020304" pitchFamily="18" charset="0"/>
                        <a:cs typeface="Times New Roman"/>
                      </a:endParaRPr>
                    </a:p>
                  </a:txBody>
                  <a:tcPr marL="0" marR="0" marT="0" marB="0"/>
                </a:tc>
                <a:tc>
                  <a:txBody>
                    <a:bodyPr/>
                    <a:lstStyle/>
                    <a:p>
                      <a:pPr marL="285750" marR="71120" lvl="0" indent="-285750" algn="l">
                        <a:spcBef>
                          <a:spcPts val="200"/>
                        </a:spcBef>
                        <a:spcAft>
                          <a:spcPts val="200"/>
                        </a:spcAft>
                        <a:buFont typeface="Arial" panose="020B0604020202020204" pitchFamily="34" charset="0"/>
                        <a:buChar char="•"/>
                      </a:pPr>
                      <a:r>
                        <a:rPr lang="en-US" sz="1800" dirty="0">
                          <a:solidFill>
                            <a:schemeClr val="tx1"/>
                          </a:solidFill>
                          <a:effectLst/>
                          <a:latin typeface="+mj-lt"/>
                        </a:rPr>
                        <a:t>Improves visibility and awareness</a:t>
                      </a:r>
                    </a:p>
                    <a:p>
                      <a:pPr marL="285750" marR="71120" lvl="0" indent="-285750" algn="l">
                        <a:spcBef>
                          <a:spcPts val="200"/>
                        </a:spcBef>
                        <a:spcAft>
                          <a:spcPts val="200"/>
                        </a:spcAft>
                        <a:buFont typeface="Arial" panose="020B0604020202020204" pitchFamily="34" charset="0"/>
                        <a:buChar char="•"/>
                      </a:pPr>
                      <a:r>
                        <a:rPr lang="en-US" sz="1800" dirty="0">
                          <a:solidFill>
                            <a:schemeClr val="tx1"/>
                          </a:solidFill>
                          <a:effectLst/>
                          <a:latin typeface="+mj-lt"/>
                          <a:ea typeface="Times New Roman" panose="02020603050405020304" pitchFamily="18" charset="0"/>
                          <a:cs typeface="Times New Roman" panose="02020603050405020304" pitchFamily="18" charset="0"/>
                        </a:rPr>
                        <a:t>Enhances roadway navigation</a:t>
                      </a:r>
                    </a:p>
                  </a:txBody>
                  <a:tcPr marL="0" marR="0" marT="0" marB="0"/>
                </a:tc>
                <a:tc>
                  <a:txBody>
                    <a:bodyPr/>
                    <a:lstStyle/>
                    <a:p>
                      <a:pPr marL="285750" marR="71120" lvl="0" indent="-285750" algn="l">
                        <a:spcBef>
                          <a:spcPts val="200"/>
                        </a:spcBef>
                        <a:spcAft>
                          <a:spcPts val="200"/>
                        </a:spcAft>
                        <a:buFont typeface="Arial" panose="020B0604020202020204" pitchFamily="34" charset="0"/>
                        <a:buChar char="•"/>
                      </a:pPr>
                      <a:r>
                        <a:rPr lang="en-US" sz="1800" dirty="0">
                          <a:solidFill>
                            <a:schemeClr val="tx1"/>
                          </a:solidFill>
                          <a:effectLst/>
                          <a:latin typeface="+mj-lt"/>
                        </a:rPr>
                        <a:t>OR 126</a:t>
                      </a:r>
                      <a:endParaRPr lang="en-US" sz="1800" dirty="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755711701"/>
                  </a:ext>
                </a:extLst>
              </a:tr>
              <a:tr h="623365">
                <a:tc>
                  <a:txBody>
                    <a:bodyPr/>
                    <a:lstStyle/>
                    <a:p>
                      <a:pPr marL="71120" marR="71120" algn="l">
                        <a:spcBef>
                          <a:spcPts val="200"/>
                        </a:spcBef>
                        <a:spcAft>
                          <a:spcPts val="200"/>
                        </a:spcAft>
                      </a:pPr>
                      <a:r>
                        <a:rPr lang="en-US" sz="1800" dirty="0">
                          <a:solidFill>
                            <a:schemeClr val="bg2"/>
                          </a:solidFill>
                          <a:effectLst/>
                          <a:latin typeface="+mj-lt"/>
                          <a:ea typeface="Times New Roman" panose="02020603050405020304" pitchFamily="18" charset="0"/>
                          <a:cs typeface="Times New Roman"/>
                        </a:rPr>
                        <a:t>Curve chevrons or guardrail</a:t>
                      </a:r>
                    </a:p>
                  </a:txBody>
                  <a:tcPr marL="0" marR="0" marT="0" marB="0"/>
                </a:tc>
                <a:tc>
                  <a:txBody>
                    <a:bodyPr/>
                    <a:lstStyle/>
                    <a:p>
                      <a:pPr marL="285750" marR="71120" lvl="0" indent="-285750" algn="l">
                        <a:spcBef>
                          <a:spcPts val="200"/>
                        </a:spcBef>
                        <a:spcAft>
                          <a:spcPts val="200"/>
                        </a:spcAft>
                        <a:buFont typeface="Arial" panose="020B0604020202020204" pitchFamily="34" charset="0"/>
                        <a:buChar char="•"/>
                      </a:pPr>
                      <a:r>
                        <a:rPr lang="en-US" sz="1800" dirty="0">
                          <a:solidFill>
                            <a:schemeClr val="tx1"/>
                          </a:solidFill>
                          <a:effectLst/>
                          <a:latin typeface="+mj-lt"/>
                          <a:ea typeface="Times New Roman" panose="02020603050405020304" pitchFamily="18" charset="0"/>
                          <a:cs typeface="Times New Roman" panose="02020603050405020304" pitchFamily="18" charset="0"/>
                        </a:rPr>
                        <a:t>Improves visibility and awareness</a:t>
                      </a:r>
                    </a:p>
                    <a:p>
                      <a:pPr marL="285750" marR="71120" lvl="0" indent="-285750" algn="l">
                        <a:spcBef>
                          <a:spcPts val="200"/>
                        </a:spcBef>
                        <a:spcAft>
                          <a:spcPts val="200"/>
                        </a:spcAft>
                        <a:buFont typeface="Arial" panose="020B0604020202020204" pitchFamily="34" charset="0"/>
                        <a:buChar char="•"/>
                      </a:pPr>
                      <a:r>
                        <a:rPr lang="en-US" sz="1800" dirty="0">
                          <a:solidFill>
                            <a:schemeClr val="tx1"/>
                          </a:solidFill>
                          <a:effectLst/>
                          <a:latin typeface="+mj-lt"/>
                          <a:ea typeface="Times New Roman" panose="02020603050405020304" pitchFamily="18" charset="0"/>
                          <a:cs typeface="Times New Roman" panose="02020603050405020304" pitchFamily="18" charset="0"/>
                        </a:rPr>
                        <a:t>Reduces roadway departure crashes</a:t>
                      </a:r>
                    </a:p>
                  </a:txBody>
                  <a:tcPr marL="0" marR="0" marT="0" marB="0"/>
                </a:tc>
                <a:tc>
                  <a:txBody>
                    <a:bodyPr/>
                    <a:lstStyle/>
                    <a:p>
                      <a:pPr marL="285750" marR="71120" lvl="0" indent="-285750" algn="l">
                        <a:spcBef>
                          <a:spcPts val="200"/>
                        </a:spcBef>
                        <a:spcAft>
                          <a:spcPts val="200"/>
                        </a:spcAft>
                        <a:buFont typeface="Arial" panose="020B0604020202020204" pitchFamily="34" charset="0"/>
                        <a:buChar char="•"/>
                      </a:pPr>
                      <a:r>
                        <a:rPr lang="en-US" sz="1800" dirty="0">
                          <a:solidFill>
                            <a:schemeClr val="tx1"/>
                          </a:solidFill>
                          <a:effectLst/>
                          <a:latin typeface="+mj-lt"/>
                          <a:ea typeface="Times New Roman" panose="02020603050405020304" pitchFamily="18" charset="0"/>
                          <a:cs typeface="Times New Roman" panose="02020603050405020304" pitchFamily="18" charset="0"/>
                        </a:rPr>
                        <a:t>Rimrock Acres Loop and OR 370</a:t>
                      </a:r>
                    </a:p>
                  </a:txBody>
                  <a:tcPr marL="0" marR="0" marT="0" marB="0"/>
                </a:tc>
                <a:extLst>
                  <a:ext uri="{0D108BD9-81ED-4DB2-BD59-A6C34878D82A}">
                    <a16:rowId xmlns:a16="http://schemas.microsoft.com/office/drawing/2014/main" val="3636642982"/>
                  </a:ext>
                </a:extLst>
              </a:tr>
              <a:tr h="375075">
                <a:tc>
                  <a:txBody>
                    <a:bodyPr/>
                    <a:lstStyle/>
                    <a:p>
                      <a:pPr marL="71120" marR="71120" algn="l">
                        <a:spcBef>
                          <a:spcPts val="200"/>
                        </a:spcBef>
                        <a:spcAft>
                          <a:spcPts val="200"/>
                        </a:spcAft>
                      </a:pPr>
                      <a:r>
                        <a:rPr lang="en-US" sz="1800" dirty="0">
                          <a:solidFill>
                            <a:schemeClr val="bg2"/>
                          </a:solidFill>
                          <a:effectLst/>
                          <a:latin typeface="+mj-lt"/>
                        </a:rPr>
                        <a:t>Variable speed limits </a:t>
                      </a:r>
                    </a:p>
                  </a:txBody>
                  <a:tcPr marL="0" marR="0" marT="0" marB="0"/>
                </a:tc>
                <a:tc>
                  <a:txBody>
                    <a:bodyPr/>
                    <a:lstStyle/>
                    <a:p>
                      <a:pPr marL="285750" marR="71120" lvl="0" indent="-285750" algn="l">
                        <a:spcBef>
                          <a:spcPts val="200"/>
                        </a:spcBef>
                        <a:spcAft>
                          <a:spcPts val="200"/>
                        </a:spcAft>
                        <a:buFont typeface="Arial" panose="020B0604020202020204" pitchFamily="34" charset="0"/>
                        <a:buChar char="•"/>
                      </a:pPr>
                      <a:r>
                        <a:rPr lang="en-US" sz="1800" dirty="0">
                          <a:solidFill>
                            <a:schemeClr val="tx1"/>
                          </a:solidFill>
                          <a:effectLst/>
                          <a:latin typeface="+mj-lt"/>
                        </a:rPr>
                        <a:t>Responds to inclement weather</a:t>
                      </a:r>
                    </a:p>
                  </a:txBody>
                  <a:tcPr marL="0" marR="0" marT="0" marB="0"/>
                </a:tc>
                <a:tc>
                  <a:txBody>
                    <a:bodyPr/>
                    <a:lstStyle/>
                    <a:p>
                      <a:pPr marL="285750" marR="71120" lvl="0" indent="-285750" algn="l">
                        <a:spcBef>
                          <a:spcPts val="200"/>
                        </a:spcBef>
                        <a:spcAft>
                          <a:spcPts val="200"/>
                        </a:spcAft>
                        <a:buFont typeface="Arial" panose="020B0604020202020204" pitchFamily="34" charset="0"/>
                        <a:buChar char="•"/>
                      </a:pPr>
                      <a:r>
                        <a:rPr lang="en-US" sz="1800" dirty="0">
                          <a:solidFill>
                            <a:schemeClr val="tx1"/>
                          </a:solidFill>
                          <a:effectLst/>
                          <a:latin typeface="+mj-lt"/>
                        </a:rPr>
                        <a:t>SE Juniper Canyon Road</a:t>
                      </a:r>
                    </a:p>
                  </a:txBody>
                  <a:tcPr marL="0" marR="0" marT="0" marB="0"/>
                </a:tc>
                <a:extLst>
                  <a:ext uri="{0D108BD9-81ED-4DB2-BD59-A6C34878D82A}">
                    <a16:rowId xmlns:a16="http://schemas.microsoft.com/office/drawing/2014/main" val="4043707323"/>
                  </a:ext>
                </a:extLst>
              </a:tr>
              <a:tr h="689834">
                <a:tc>
                  <a:txBody>
                    <a:bodyPr/>
                    <a:lstStyle/>
                    <a:p>
                      <a:pPr marL="71120" marR="71120" algn="l">
                        <a:spcBef>
                          <a:spcPts val="200"/>
                        </a:spcBef>
                        <a:spcAft>
                          <a:spcPts val="200"/>
                        </a:spcAft>
                      </a:pPr>
                      <a:r>
                        <a:rPr lang="en-US" sz="1800" b="1" kern="1200" dirty="0">
                          <a:solidFill>
                            <a:schemeClr val="bg2"/>
                          </a:solidFill>
                          <a:effectLst/>
                          <a:latin typeface="+mj-lt"/>
                          <a:ea typeface="+mn-ea"/>
                          <a:cs typeface="+mn-cs"/>
                        </a:rPr>
                        <a:t>Speed feedback signs*</a:t>
                      </a:r>
                      <a:endParaRPr lang="en-US" sz="1800" dirty="0">
                        <a:solidFill>
                          <a:schemeClr val="bg2"/>
                        </a:solidFill>
                        <a:effectLst/>
                        <a:latin typeface="+mj-lt"/>
                      </a:endParaRPr>
                    </a:p>
                  </a:txBody>
                  <a:tcPr marL="0" marR="0" marT="0" marB="0"/>
                </a:tc>
                <a:tc>
                  <a:txBody>
                    <a:bodyPr/>
                    <a:lstStyle/>
                    <a:p>
                      <a:pPr marL="285750" marR="73025" lvl="0" indent="-285750" algn="l">
                        <a:spcBef>
                          <a:spcPts val="200"/>
                        </a:spcBef>
                        <a:spcAft>
                          <a:spcPts val="200"/>
                        </a:spcAft>
                        <a:buFont typeface="Arial" panose="020B0604020202020204" pitchFamily="34" charset="0"/>
                        <a:buChar char="•"/>
                      </a:pPr>
                      <a:r>
                        <a:rPr lang="en-US" sz="1800" dirty="0">
                          <a:solidFill>
                            <a:schemeClr val="tx1"/>
                          </a:solidFill>
                          <a:effectLst/>
                          <a:latin typeface="+mj-lt"/>
                          <a:ea typeface="Times New Roman" panose="02020603050405020304" pitchFamily="18" charset="0"/>
                          <a:cs typeface="Times New Roman" panose="02020603050405020304" pitchFamily="18" charset="0"/>
                        </a:rPr>
                        <a:t>Improves awareness.</a:t>
                      </a:r>
                    </a:p>
                    <a:p>
                      <a:pPr marL="285750" marR="73025" lvl="0" indent="-285750" algn="l">
                        <a:spcBef>
                          <a:spcPts val="200"/>
                        </a:spcBef>
                        <a:spcAft>
                          <a:spcPts val="200"/>
                        </a:spcAft>
                        <a:buFont typeface="Arial" panose="020B0604020202020204" pitchFamily="34" charset="0"/>
                        <a:buChar char="•"/>
                      </a:pPr>
                      <a:r>
                        <a:rPr lang="en-US" sz="1800" dirty="0">
                          <a:solidFill>
                            <a:schemeClr val="tx1"/>
                          </a:solidFill>
                          <a:effectLst/>
                          <a:latin typeface="+mj-lt"/>
                          <a:ea typeface="Times New Roman" panose="02020603050405020304" pitchFamily="18" charset="0"/>
                          <a:cs typeface="Times New Roman" panose="02020603050405020304" pitchFamily="18" charset="0"/>
                        </a:rPr>
                        <a:t>Encourages speeding drivers to slow down.</a:t>
                      </a:r>
                    </a:p>
                  </a:txBody>
                  <a:tcPr marL="0" marR="0" marT="0" marB="0"/>
                </a:tc>
                <a:tc>
                  <a:txBody>
                    <a:bodyPr/>
                    <a:lstStyle/>
                    <a:p>
                      <a:pPr marL="285750" marR="71120" lvl="0" indent="-285750" algn="l">
                        <a:spcBef>
                          <a:spcPts val="200"/>
                        </a:spcBef>
                        <a:spcAft>
                          <a:spcPts val="200"/>
                        </a:spcAft>
                        <a:buFont typeface="Arial" panose="020B0604020202020204" pitchFamily="34" charset="0"/>
                        <a:buChar char="•"/>
                      </a:pPr>
                      <a:r>
                        <a:rPr lang="en-US" sz="1800" dirty="0">
                          <a:solidFill>
                            <a:schemeClr val="tx1"/>
                          </a:solidFill>
                          <a:effectLst/>
                          <a:latin typeface="+mj-lt"/>
                        </a:rPr>
                        <a:t>OR 126</a:t>
                      </a:r>
                    </a:p>
                  </a:txBody>
                  <a:tcPr marL="0" marR="0" marT="0" marB="0"/>
                </a:tc>
                <a:extLst>
                  <a:ext uri="{0D108BD9-81ED-4DB2-BD59-A6C34878D82A}">
                    <a16:rowId xmlns:a16="http://schemas.microsoft.com/office/drawing/2014/main" val="4119364711"/>
                  </a:ext>
                </a:extLst>
              </a:tr>
              <a:tr h="660344">
                <a:tc>
                  <a:txBody>
                    <a:bodyPr/>
                    <a:lstStyle/>
                    <a:p>
                      <a:pPr marL="71120" marR="71120" algn="l">
                        <a:spcBef>
                          <a:spcPts val="200"/>
                        </a:spcBef>
                        <a:spcAft>
                          <a:spcPts val="200"/>
                        </a:spcAft>
                      </a:pPr>
                      <a:r>
                        <a:rPr lang="en-US" sz="1800" dirty="0">
                          <a:solidFill>
                            <a:schemeClr val="bg2"/>
                          </a:solidFill>
                          <a:effectLst/>
                          <a:latin typeface="+mj-lt"/>
                        </a:rPr>
                        <a:t>Lighting</a:t>
                      </a:r>
                      <a:endParaRPr lang="en-US" sz="1800" dirty="0">
                        <a:solidFill>
                          <a:schemeClr val="bg2"/>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285750" marR="71120" lvl="0" indent="-285750" algn="l">
                        <a:spcBef>
                          <a:spcPts val="200"/>
                        </a:spcBef>
                        <a:spcAft>
                          <a:spcPts val="200"/>
                        </a:spcAft>
                        <a:buFont typeface="Arial" panose="020B0604020202020204" pitchFamily="34" charset="0"/>
                        <a:buChar char="•"/>
                      </a:pPr>
                      <a:r>
                        <a:rPr lang="en-US" sz="1800" kern="1200" dirty="0">
                          <a:solidFill>
                            <a:schemeClr val="tx1"/>
                          </a:solidFill>
                          <a:effectLst/>
                          <a:latin typeface="+mn-lt"/>
                          <a:ea typeface="Times New Roman" panose="02020603050405020304" pitchFamily="18" charset="0"/>
                          <a:cs typeface="Times New Roman" panose="02020603050405020304" pitchFamily="18" charset="0"/>
                        </a:rPr>
                        <a:t>Improves visibility and awareness</a:t>
                      </a:r>
                    </a:p>
                  </a:txBody>
                  <a:tcPr marL="0" marR="0" marT="0" marB="0"/>
                </a:tc>
                <a:tc>
                  <a:txBody>
                    <a:bodyPr/>
                    <a:lstStyle/>
                    <a:p>
                      <a:pPr marL="285750" marR="71120" lvl="0" indent="-285750" algn="l">
                        <a:spcBef>
                          <a:spcPts val="200"/>
                        </a:spcBef>
                        <a:spcAft>
                          <a:spcPts val="200"/>
                        </a:spcAft>
                        <a:buFont typeface="Arial" panose="020B0604020202020204" pitchFamily="34" charset="0"/>
                        <a:buChar char="•"/>
                      </a:pPr>
                      <a:r>
                        <a:rPr lang="en-US" sz="1800" dirty="0">
                          <a:solidFill>
                            <a:schemeClr val="tx1"/>
                          </a:solidFill>
                          <a:effectLst/>
                          <a:latin typeface="+mj-lt"/>
                        </a:rPr>
                        <a:t>S Powell Butte Highway and Alfalfa Road</a:t>
                      </a:r>
                      <a:endParaRPr lang="en-US" sz="1800" dirty="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717126724"/>
                  </a:ext>
                </a:extLst>
              </a:tr>
              <a:tr h="660344">
                <a:tc>
                  <a:txBody>
                    <a:bodyPr/>
                    <a:lstStyle/>
                    <a:p>
                      <a:pPr marL="71120" marR="71120" algn="l">
                        <a:spcBef>
                          <a:spcPts val="200"/>
                        </a:spcBef>
                        <a:spcAft>
                          <a:spcPts val="200"/>
                        </a:spcAft>
                      </a:pPr>
                      <a:r>
                        <a:rPr lang="en-US" sz="1800" dirty="0">
                          <a:solidFill>
                            <a:schemeClr val="bg2"/>
                          </a:solidFill>
                          <a:effectLst/>
                          <a:latin typeface="+mj-lt"/>
                          <a:ea typeface="Times New Roman" panose="02020603050405020304" pitchFamily="18" charset="0"/>
                          <a:cs typeface="Times New Roman" panose="02020603050405020304" pitchFamily="18" charset="0"/>
                        </a:rPr>
                        <a:t>Remove trees in clear zone</a:t>
                      </a:r>
                    </a:p>
                  </a:txBody>
                  <a:tcPr marL="0" marR="0" marT="0" marB="0"/>
                </a:tc>
                <a:tc>
                  <a:txBody>
                    <a:bodyPr/>
                    <a:lstStyle/>
                    <a:p>
                      <a:pPr marL="285750" marR="71120" lvl="0" indent="-285750" algn="l">
                        <a:spcBef>
                          <a:spcPts val="200"/>
                        </a:spcBef>
                        <a:spcAft>
                          <a:spcPts val="200"/>
                        </a:spcAft>
                        <a:buFont typeface="Arial" panose="020B0604020202020204" pitchFamily="34" charset="0"/>
                        <a:buChar char="•"/>
                      </a:pPr>
                      <a:r>
                        <a:rPr lang="en-US" sz="1800" dirty="0">
                          <a:solidFill>
                            <a:schemeClr val="tx1"/>
                          </a:solidFill>
                          <a:effectLst/>
                          <a:latin typeface="+mj-lt"/>
                        </a:rPr>
                        <a:t>Reduces fixed-object crashes with trees</a:t>
                      </a:r>
                    </a:p>
                  </a:txBody>
                  <a:tcPr marL="0" marR="0" marT="0" marB="0"/>
                </a:tc>
                <a:tc>
                  <a:txBody>
                    <a:bodyPr/>
                    <a:lstStyle/>
                    <a:p>
                      <a:pPr marL="285750" marR="71120" lvl="0" indent="-285750" algn="l">
                        <a:spcBef>
                          <a:spcPts val="200"/>
                        </a:spcBef>
                        <a:spcAft>
                          <a:spcPts val="200"/>
                        </a:spcAft>
                        <a:buFont typeface="Arial" panose="020B0604020202020204" pitchFamily="34" charset="0"/>
                        <a:buChar char="•"/>
                      </a:pPr>
                      <a:r>
                        <a:rPr lang="en-US" sz="1800" dirty="0">
                          <a:solidFill>
                            <a:schemeClr val="tx1"/>
                          </a:solidFill>
                          <a:effectLst/>
                          <a:latin typeface="+mj-lt"/>
                          <a:ea typeface="Times New Roman" panose="02020603050405020304" pitchFamily="18" charset="0"/>
                          <a:cs typeface="Times New Roman" panose="02020603050405020304" pitchFamily="18" charset="0"/>
                        </a:rPr>
                        <a:t>Davis Loop</a:t>
                      </a:r>
                    </a:p>
                  </a:txBody>
                  <a:tcPr marL="0" marR="0" marT="0" marB="0"/>
                </a:tc>
                <a:extLst>
                  <a:ext uri="{0D108BD9-81ED-4DB2-BD59-A6C34878D82A}">
                    <a16:rowId xmlns:a16="http://schemas.microsoft.com/office/drawing/2014/main" val="2408724057"/>
                  </a:ext>
                </a:extLst>
              </a:tr>
            </a:tbl>
          </a:graphicData>
        </a:graphic>
      </p:graphicFrame>
      <p:sp>
        <p:nvSpPr>
          <p:cNvPr id="5" name="TextBox 4">
            <a:extLst>
              <a:ext uri="{FF2B5EF4-FFF2-40B4-BE49-F238E27FC236}">
                <a16:creationId xmlns:a16="http://schemas.microsoft.com/office/drawing/2014/main" id="{918EF8E1-AF3A-D92D-983F-325242E32E77}"/>
              </a:ext>
            </a:extLst>
          </p:cNvPr>
          <p:cNvSpPr txBox="1"/>
          <p:nvPr/>
        </p:nvSpPr>
        <p:spPr>
          <a:xfrm>
            <a:off x="6475228" y="6100565"/>
            <a:ext cx="5285033" cy="307777"/>
          </a:xfrm>
          <a:prstGeom prst="rect">
            <a:avLst/>
          </a:prstGeom>
          <a:noFill/>
        </p:spPr>
        <p:txBody>
          <a:bodyPr wrap="square">
            <a:spAutoFit/>
          </a:bodyPr>
          <a:lstStyle/>
          <a:p>
            <a:r>
              <a:rPr lang="en-US" sz="1400" dirty="0">
                <a:solidFill>
                  <a:schemeClr val="tx1"/>
                </a:solidFill>
              </a:rPr>
              <a:t>*Requires coordination with/approval by ODOT when on state route</a:t>
            </a:r>
          </a:p>
        </p:txBody>
      </p:sp>
    </p:spTree>
    <p:extLst>
      <p:ext uri="{BB962C8B-B14F-4D97-AF65-F5344CB8AC3E}">
        <p14:creationId xmlns:p14="http://schemas.microsoft.com/office/powerpoint/2010/main" val="3824283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337B6-8E33-F2FB-AF9A-1A1C96F04D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8F7D5B-E325-DD2A-EDCA-6E76E8C22B8E}"/>
              </a:ext>
            </a:extLst>
          </p:cNvPr>
          <p:cNvSpPr>
            <a:spLocks noGrp="1"/>
          </p:cNvSpPr>
          <p:nvPr>
            <p:ph type="title"/>
          </p:nvPr>
        </p:nvSpPr>
        <p:spPr/>
        <p:txBody>
          <a:bodyPr/>
          <a:lstStyle/>
          <a:p>
            <a:r>
              <a:rPr lang="en-US" b="1" dirty="0"/>
              <a:t>ACTIVE TRANSPORTATION </a:t>
            </a:r>
            <a:br>
              <a:rPr lang="en-US" b="1" dirty="0"/>
            </a:br>
            <a:r>
              <a:rPr lang="en-US" b="1" dirty="0"/>
              <a:t>IMPROVEMENTS</a:t>
            </a:r>
          </a:p>
        </p:txBody>
      </p:sp>
      <p:sp>
        <p:nvSpPr>
          <p:cNvPr id="7" name="Content Placeholder 6">
            <a:extLst>
              <a:ext uri="{FF2B5EF4-FFF2-40B4-BE49-F238E27FC236}">
                <a16:creationId xmlns:a16="http://schemas.microsoft.com/office/drawing/2014/main" id="{5DFD5F2B-324C-9366-A45C-6DD7181D869C}"/>
              </a:ext>
            </a:extLst>
          </p:cNvPr>
          <p:cNvSpPr>
            <a:spLocks noGrp="1"/>
          </p:cNvSpPr>
          <p:nvPr>
            <p:ph idx="1"/>
          </p:nvPr>
        </p:nvSpPr>
        <p:spPr>
          <a:xfrm>
            <a:off x="581192" y="2180495"/>
            <a:ext cx="5776065" cy="4475485"/>
          </a:xfrm>
        </p:spPr>
        <p:txBody>
          <a:bodyPr>
            <a:normAutofit fontScale="92500"/>
          </a:bodyPr>
          <a:lstStyle/>
          <a:p>
            <a:pPr marL="0" indent="0">
              <a:buNone/>
            </a:pPr>
            <a:r>
              <a:rPr lang="en-US" b="1" dirty="0"/>
              <a:t>Install sidewalks, curb, gutter, curb ramps, lighting, marked crosswalks</a:t>
            </a:r>
          </a:p>
          <a:p>
            <a:r>
              <a:rPr lang="en-US" sz="2200" dirty="0"/>
              <a:t>OR 126 and SW Williams Road</a:t>
            </a:r>
          </a:p>
          <a:p>
            <a:pPr marL="0" marR="0" lvl="0" indent="0" algn="l" defTabSz="457200" rtl="0" eaLnBrk="1" fontAlgn="auto" latinLnBrk="0" hangingPunct="1">
              <a:lnSpc>
                <a:spcPct val="100000"/>
              </a:lnSpc>
              <a:spcBef>
                <a:spcPct val="20000"/>
              </a:spcBef>
              <a:spcAft>
                <a:spcPts val="600"/>
              </a:spcAft>
              <a:buClr>
                <a:srgbClr val="C8AC7A"/>
              </a:buClr>
              <a:buSzPct val="92000"/>
              <a:buFont typeface="Wingdings 2" panose="05020102010507070707" pitchFamily="18" charset="2"/>
              <a:buNone/>
              <a:tabLst/>
              <a:defRPr/>
            </a:pPr>
            <a:r>
              <a:rPr kumimoji="0" lang="en-US" sz="2400" b="1" i="0" u="none" strike="noStrike" kern="1200" cap="none" spc="0" normalizeH="0" baseline="0" noProof="0" dirty="0">
                <a:ln>
                  <a:noFill/>
                </a:ln>
                <a:solidFill>
                  <a:srgbClr val="3D3D3D"/>
                </a:solidFill>
                <a:effectLst/>
                <a:uLnTx/>
                <a:uFillTx/>
                <a:latin typeface="Gill Sans MT" panose="020B0502020104020203"/>
                <a:ea typeface="+mn-ea"/>
                <a:cs typeface="+mn-cs"/>
              </a:rPr>
              <a:t>Install shared-use path</a:t>
            </a:r>
          </a:p>
          <a:p>
            <a:pPr>
              <a:buClr>
                <a:srgbClr val="C8AC7A"/>
              </a:buClr>
              <a:defRPr/>
            </a:pPr>
            <a:r>
              <a:rPr lang="en-US" sz="2200" dirty="0">
                <a:solidFill>
                  <a:srgbClr val="3D3D3D"/>
                </a:solidFill>
                <a:latin typeface="Gill Sans MT" panose="020B0502020104020203"/>
              </a:rPr>
              <a:t>OR 126 from SW Powell Butte Highway to Prineville UGB</a:t>
            </a:r>
          </a:p>
          <a:p>
            <a:pPr>
              <a:buClr>
                <a:srgbClr val="C8AC7A"/>
              </a:buClr>
              <a:defRPr/>
            </a:pPr>
            <a:r>
              <a:rPr kumimoji="0" lang="en-US" sz="2200" i="0" u="none" strike="noStrike" kern="1200" cap="none" spc="0" normalizeH="0" baseline="0" noProof="0" dirty="0">
                <a:ln>
                  <a:noFill/>
                </a:ln>
                <a:solidFill>
                  <a:srgbClr val="3D3D3D"/>
                </a:solidFill>
                <a:effectLst/>
                <a:uLnTx/>
                <a:uFillTx/>
                <a:latin typeface="Gill Sans MT" panose="020B0502020104020203"/>
                <a:ea typeface="+mn-ea"/>
                <a:cs typeface="+mn-cs"/>
              </a:rPr>
              <a:t>Barnes Butte Road to Iron Horse path</a:t>
            </a:r>
            <a:endParaRPr lang="en-US" sz="2200" dirty="0">
              <a:solidFill>
                <a:srgbClr val="3D3D3D"/>
              </a:solidFill>
              <a:latin typeface="Gill Sans MT" panose="020B0502020104020203"/>
            </a:endParaRPr>
          </a:p>
          <a:p>
            <a:pPr>
              <a:buClr>
                <a:srgbClr val="C8AC7A"/>
              </a:buClr>
              <a:defRPr/>
            </a:pPr>
            <a:r>
              <a:rPr kumimoji="0" lang="en-US" sz="2200" i="0" u="none" strike="noStrike" kern="1200" cap="none" spc="0" normalizeH="0" baseline="0" noProof="0" dirty="0">
                <a:ln>
                  <a:noFill/>
                </a:ln>
                <a:solidFill>
                  <a:srgbClr val="3D3D3D"/>
                </a:solidFill>
                <a:effectLst/>
                <a:uLnTx/>
                <a:uFillTx/>
                <a:latin typeface="Gill Sans MT" panose="020B0502020104020203"/>
                <a:ea typeface="+mn-ea"/>
                <a:cs typeface="+mn-cs"/>
              </a:rPr>
              <a:t>US 26 from existing </a:t>
            </a:r>
            <a:r>
              <a:rPr lang="en-US" sz="2200" dirty="0">
                <a:solidFill>
                  <a:srgbClr val="3D3D3D"/>
                </a:solidFill>
                <a:latin typeface="Gill Sans MT" panose="020B0502020104020203"/>
              </a:rPr>
              <a:t>path to County line</a:t>
            </a:r>
          </a:p>
          <a:p>
            <a:pPr>
              <a:buClr>
                <a:srgbClr val="C8AC7A"/>
              </a:buClr>
              <a:defRPr/>
            </a:pPr>
            <a:r>
              <a:rPr kumimoji="0" lang="en-US" sz="2200" i="0" u="none" strike="noStrike" kern="1200" cap="none" spc="0" normalizeH="0" baseline="0" noProof="0" dirty="0">
                <a:ln>
                  <a:noFill/>
                </a:ln>
                <a:solidFill>
                  <a:srgbClr val="3D3D3D"/>
                </a:solidFill>
                <a:effectLst/>
                <a:uLnTx/>
                <a:uFillTx/>
                <a:latin typeface="Gill Sans MT" panose="020B0502020104020203"/>
                <a:ea typeface="+mn-ea"/>
                <a:cs typeface="+mn-cs"/>
              </a:rPr>
              <a:t>Houston Lake Road, SW Williams Road, Reif Road</a:t>
            </a:r>
          </a:p>
          <a:p>
            <a:pPr>
              <a:buClr>
                <a:srgbClr val="C8AC7A"/>
              </a:buClr>
              <a:defRPr/>
            </a:pPr>
            <a:r>
              <a:rPr lang="en-US" sz="2200" dirty="0">
                <a:solidFill>
                  <a:srgbClr val="3D3D3D"/>
                </a:solidFill>
                <a:latin typeface="Gill Sans MT" panose="020B0502020104020203"/>
              </a:rPr>
              <a:t>OR 27 to planned path in Prineville</a:t>
            </a:r>
          </a:p>
          <a:p>
            <a:endParaRPr lang="en-US" sz="2000" dirty="0"/>
          </a:p>
        </p:txBody>
      </p:sp>
      <p:pic>
        <p:nvPicPr>
          <p:cNvPr id="3" name="Picture 2">
            <a:extLst>
              <a:ext uri="{FF2B5EF4-FFF2-40B4-BE49-F238E27FC236}">
                <a16:creationId xmlns:a16="http://schemas.microsoft.com/office/drawing/2014/main" id="{240C7537-9E09-2DA8-1114-1A7E548B80E6}"/>
              </a:ext>
            </a:extLst>
          </p:cNvPr>
          <p:cNvPicPr>
            <a:picLocks noChangeAspect="1"/>
          </p:cNvPicPr>
          <p:nvPr/>
        </p:nvPicPr>
        <p:blipFill>
          <a:blip r:embed="rId3">
            <a:extLst>
              <a:ext uri="{28A0092B-C50C-407E-A947-70E740481C1C}">
                <a14:useLocalDpi xmlns:a14="http://schemas.microsoft.com/office/drawing/2010/main" val="0"/>
              </a:ext>
            </a:extLst>
          </a:blip>
          <a:srcRect l="5103" t="3088" r="4991" b="14570"/>
          <a:stretch>
            <a:fillRect/>
          </a:stretch>
        </p:blipFill>
        <p:spPr>
          <a:xfrm>
            <a:off x="6405789" y="0"/>
            <a:ext cx="5786211" cy="6858000"/>
          </a:xfrm>
          <a:prstGeom prst="rect">
            <a:avLst/>
          </a:prstGeom>
        </p:spPr>
      </p:pic>
      <p:pic>
        <p:nvPicPr>
          <p:cNvPr id="5" name="Picture 4">
            <a:extLst>
              <a:ext uri="{FF2B5EF4-FFF2-40B4-BE49-F238E27FC236}">
                <a16:creationId xmlns:a16="http://schemas.microsoft.com/office/drawing/2014/main" id="{A730E10C-B931-69AF-10BF-1025D8570326}"/>
              </a:ext>
            </a:extLst>
          </p:cNvPr>
          <p:cNvPicPr>
            <a:picLocks noChangeAspect="1"/>
          </p:cNvPicPr>
          <p:nvPr/>
        </p:nvPicPr>
        <p:blipFill>
          <a:blip r:embed="rId4">
            <a:extLst>
              <a:ext uri="{28A0092B-C50C-407E-A947-70E740481C1C}">
                <a14:useLocalDpi xmlns:a14="http://schemas.microsoft.com/office/drawing/2010/main" val="0"/>
              </a:ext>
            </a:extLst>
          </a:blip>
          <a:srcRect l="26507" t="85590" r="29721" b="2389"/>
          <a:stretch>
            <a:fillRect/>
          </a:stretch>
        </p:blipFill>
        <p:spPr>
          <a:xfrm>
            <a:off x="8603333" y="5582653"/>
            <a:ext cx="3588668" cy="1275347"/>
          </a:xfrm>
          <a:prstGeom prst="rect">
            <a:avLst/>
          </a:prstGeom>
        </p:spPr>
      </p:pic>
    </p:spTree>
    <p:extLst>
      <p:ext uri="{BB962C8B-B14F-4D97-AF65-F5344CB8AC3E}">
        <p14:creationId xmlns:p14="http://schemas.microsoft.com/office/powerpoint/2010/main" val="4221812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2275B-51C7-A86F-016D-41BAB9CF7F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6601FD-A0BE-CDDF-FD62-9D67C90A69F5}"/>
              </a:ext>
            </a:extLst>
          </p:cNvPr>
          <p:cNvSpPr>
            <a:spLocks noGrp="1"/>
          </p:cNvSpPr>
          <p:nvPr>
            <p:ph type="title"/>
          </p:nvPr>
        </p:nvSpPr>
        <p:spPr/>
        <p:txBody>
          <a:bodyPr/>
          <a:lstStyle/>
          <a:p>
            <a:r>
              <a:rPr lang="en-US" b="1" dirty="0"/>
              <a:t>ACTIVE TRANSPORTATION </a:t>
            </a:r>
            <a:br>
              <a:rPr lang="en-US" b="1" dirty="0"/>
            </a:br>
            <a:r>
              <a:rPr lang="en-US" b="1" dirty="0"/>
              <a:t>IMPROVEMENTS</a:t>
            </a:r>
          </a:p>
        </p:txBody>
      </p:sp>
      <p:sp>
        <p:nvSpPr>
          <p:cNvPr id="7" name="Content Placeholder 6">
            <a:extLst>
              <a:ext uri="{FF2B5EF4-FFF2-40B4-BE49-F238E27FC236}">
                <a16:creationId xmlns:a16="http://schemas.microsoft.com/office/drawing/2014/main" id="{A2C880A7-B7EF-C236-48E1-6273059136DB}"/>
              </a:ext>
            </a:extLst>
          </p:cNvPr>
          <p:cNvSpPr>
            <a:spLocks noGrp="1"/>
          </p:cNvSpPr>
          <p:nvPr>
            <p:ph idx="1"/>
          </p:nvPr>
        </p:nvSpPr>
        <p:spPr>
          <a:xfrm>
            <a:off x="581192" y="2180496"/>
            <a:ext cx="5776065" cy="4209671"/>
          </a:xfrm>
        </p:spPr>
        <p:txBody>
          <a:bodyPr>
            <a:normAutofit/>
          </a:bodyPr>
          <a:lstStyle/>
          <a:p>
            <a:pPr marL="0" marR="0" lvl="0" indent="0" algn="l" defTabSz="457200" rtl="0" eaLnBrk="1" fontAlgn="auto" latinLnBrk="0" hangingPunct="1">
              <a:lnSpc>
                <a:spcPct val="100000"/>
              </a:lnSpc>
              <a:spcBef>
                <a:spcPct val="20000"/>
              </a:spcBef>
              <a:spcAft>
                <a:spcPts val="600"/>
              </a:spcAft>
              <a:buClr>
                <a:srgbClr val="C8AC7A"/>
              </a:buClr>
              <a:buSzPct val="92000"/>
              <a:buFont typeface="Wingdings 2" panose="05020102010507070707" pitchFamily="18" charset="2"/>
              <a:buNone/>
              <a:tabLst/>
              <a:defRPr/>
            </a:pPr>
            <a:r>
              <a:rPr kumimoji="0" lang="en-US" b="1" i="0" u="none" strike="noStrike" kern="1200" cap="none" spc="0" normalizeH="0" baseline="0" noProof="0" dirty="0">
                <a:ln>
                  <a:noFill/>
                </a:ln>
                <a:solidFill>
                  <a:srgbClr val="3D3D3D"/>
                </a:solidFill>
                <a:effectLst/>
                <a:uLnTx/>
                <a:uFillTx/>
                <a:latin typeface="Gill Sans MT" panose="020B0502020104020203"/>
                <a:ea typeface="+mn-ea"/>
                <a:cs typeface="+mn-cs"/>
              </a:rPr>
              <a:t>Add paved shoulders</a:t>
            </a:r>
          </a:p>
          <a:p>
            <a:pPr>
              <a:buClr>
                <a:srgbClr val="C8AC7A"/>
              </a:buClr>
              <a:defRPr/>
            </a:pPr>
            <a:r>
              <a:rPr lang="en-US" sz="2000" dirty="0">
                <a:solidFill>
                  <a:srgbClr val="3D3D3D"/>
                </a:solidFill>
                <a:latin typeface="Gill Sans MT" panose="020B0502020104020203"/>
              </a:rPr>
              <a:t>Barnes Butte Road</a:t>
            </a:r>
          </a:p>
          <a:p>
            <a:pPr>
              <a:buClr>
                <a:srgbClr val="C8AC7A"/>
              </a:buClr>
              <a:defRPr/>
            </a:pPr>
            <a:r>
              <a:rPr kumimoji="0" lang="en-US" sz="2000" i="0" u="none" strike="noStrike" kern="1200" cap="none" spc="0" normalizeH="0" baseline="0" noProof="0" dirty="0">
                <a:ln>
                  <a:noFill/>
                </a:ln>
                <a:solidFill>
                  <a:srgbClr val="3D3D3D"/>
                </a:solidFill>
                <a:effectLst/>
                <a:uLnTx/>
                <a:uFillTx/>
                <a:latin typeface="Gill Sans MT" panose="020B0502020104020203"/>
                <a:ea typeface="+mn-ea"/>
                <a:cs typeface="+mn-cs"/>
              </a:rPr>
              <a:t>SE Juniper Canyon Road</a:t>
            </a:r>
          </a:p>
          <a:p>
            <a:pPr marL="0" indent="0">
              <a:buClr>
                <a:srgbClr val="C8AC7A"/>
              </a:buClr>
              <a:buNone/>
              <a:defRPr/>
            </a:pPr>
            <a:r>
              <a:rPr lang="en-US" b="1" dirty="0">
                <a:solidFill>
                  <a:srgbClr val="3D3D3D"/>
                </a:solidFill>
                <a:latin typeface="Gill Sans MT" panose="020B0502020104020203"/>
              </a:rPr>
              <a:t>Construct bicycle hub (rest stop)</a:t>
            </a:r>
          </a:p>
          <a:p>
            <a:pPr>
              <a:buClr>
                <a:srgbClr val="C8AC7A"/>
              </a:buClr>
              <a:defRPr/>
            </a:pPr>
            <a:r>
              <a:rPr kumimoji="0" lang="en-US" sz="2000" i="0" u="none" strike="noStrike" kern="1200" cap="none" spc="0" normalizeH="0" baseline="0" noProof="0" dirty="0">
                <a:ln>
                  <a:noFill/>
                </a:ln>
                <a:solidFill>
                  <a:srgbClr val="3D3D3D"/>
                </a:solidFill>
                <a:effectLst/>
                <a:uLnTx/>
                <a:uFillTx/>
                <a:latin typeface="Gill Sans MT" panose="020B0502020104020203"/>
                <a:ea typeface="+mn-ea"/>
                <a:cs typeface="+mn-cs"/>
              </a:rPr>
              <a:t>OR 27 Scenic Bikeway corridor</a:t>
            </a:r>
          </a:p>
          <a:p>
            <a:pPr marL="0" marR="0" lvl="0" indent="0" algn="l" defTabSz="457200" rtl="0" eaLnBrk="1" fontAlgn="auto" latinLnBrk="0" hangingPunct="1">
              <a:lnSpc>
                <a:spcPct val="100000"/>
              </a:lnSpc>
              <a:spcBef>
                <a:spcPct val="20000"/>
              </a:spcBef>
              <a:spcAft>
                <a:spcPts val="600"/>
              </a:spcAft>
              <a:buClr>
                <a:srgbClr val="C8AC7A"/>
              </a:buClr>
              <a:buSzPct val="92000"/>
              <a:buFont typeface="Wingdings 2" panose="05020102010507070707" pitchFamily="18" charset="2"/>
              <a:buNone/>
              <a:tabLst/>
              <a:defRPr/>
            </a:pPr>
            <a:r>
              <a:rPr kumimoji="0" lang="en-US" sz="2400" b="1" i="0" u="none" strike="noStrike" kern="1200" cap="none" spc="0" normalizeH="0" baseline="0" noProof="0" dirty="0">
                <a:ln>
                  <a:noFill/>
                </a:ln>
                <a:solidFill>
                  <a:srgbClr val="3D3D3D"/>
                </a:solidFill>
                <a:effectLst/>
                <a:uLnTx/>
                <a:uFillTx/>
                <a:latin typeface="Gill Sans MT" panose="020B0502020104020203"/>
                <a:ea typeface="+mn-ea"/>
                <a:cs typeface="+mn-cs"/>
              </a:rPr>
              <a:t>Add bicycle route signage</a:t>
            </a:r>
          </a:p>
          <a:p>
            <a:pPr marL="306000" marR="0" lvl="0" indent="-306000" algn="l" defTabSz="457200" rtl="0" eaLnBrk="1" fontAlgn="auto" latinLnBrk="0" hangingPunct="1">
              <a:lnSpc>
                <a:spcPct val="100000"/>
              </a:lnSpc>
              <a:spcBef>
                <a:spcPct val="20000"/>
              </a:spcBef>
              <a:spcAft>
                <a:spcPts val="600"/>
              </a:spcAft>
              <a:buClr>
                <a:srgbClr val="C8AC7A"/>
              </a:buClr>
              <a:buSzPct val="92000"/>
              <a:buFont typeface="Wingdings 2" panose="05020102010507070707" pitchFamily="18" charset="2"/>
              <a:buChar char=""/>
              <a:tabLst/>
              <a:defRPr/>
            </a:pPr>
            <a:r>
              <a:rPr kumimoji="0" lang="en-US" sz="2000" b="0" i="0" u="none" strike="noStrike" kern="1200" cap="none" spc="0" normalizeH="0" baseline="0" noProof="0" dirty="0">
                <a:ln>
                  <a:noFill/>
                </a:ln>
                <a:solidFill>
                  <a:srgbClr val="3D3D3D"/>
                </a:solidFill>
                <a:effectLst/>
                <a:uLnTx/>
                <a:uFillTx/>
                <a:latin typeface="Gill Sans MT" panose="020B0502020104020203"/>
                <a:ea typeface="+mn-ea"/>
                <a:cs typeface="+mn-cs"/>
              </a:rPr>
              <a:t>Countywide</a:t>
            </a:r>
          </a:p>
          <a:p>
            <a:pPr>
              <a:buClr>
                <a:srgbClr val="C8AC7A"/>
              </a:buClr>
              <a:defRPr/>
            </a:pPr>
            <a:endParaRPr kumimoji="0" lang="en-US" sz="2000" i="0" u="none" strike="noStrike" kern="1200" cap="none" spc="0" normalizeH="0" baseline="0" noProof="0" dirty="0">
              <a:ln>
                <a:noFill/>
              </a:ln>
              <a:solidFill>
                <a:srgbClr val="3D3D3D"/>
              </a:solidFill>
              <a:effectLst/>
              <a:uLnTx/>
              <a:uFillTx/>
              <a:latin typeface="Gill Sans MT" panose="020B0502020104020203"/>
              <a:ea typeface="+mn-ea"/>
              <a:cs typeface="+mn-cs"/>
            </a:endParaRPr>
          </a:p>
          <a:p>
            <a:endParaRPr lang="en-US" sz="2000" dirty="0"/>
          </a:p>
        </p:txBody>
      </p:sp>
      <p:pic>
        <p:nvPicPr>
          <p:cNvPr id="3" name="Picture 2">
            <a:extLst>
              <a:ext uri="{FF2B5EF4-FFF2-40B4-BE49-F238E27FC236}">
                <a16:creationId xmlns:a16="http://schemas.microsoft.com/office/drawing/2014/main" id="{8C47C736-1CCD-65C7-6577-CAB68087FF3F}"/>
              </a:ext>
            </a:extLst>
          </p:cNvPr>
          <p:cNvPicPr>
            <a:picLocks noChangeAspect="1"/>
          </p:cNvPicPr>
          <p:nvPr/>
        </p:nvPicPr>
        <p:blipFill>
          <a:blip r:embed="rId3">
            <a:extLst>
              <a:ext uri="{28A0092B-C50C-407E-A947-70E740481C1C}">
                <a14:useLocalDpi xmlns:a14="http://schemas.microsoft.com/office/drawing/2010/main" val="0"/>
              </a:ext>
            </a:extLst>
          </a:blip>
          <a:srcRect l="5103" t="3088" r="4991" b="14570"/>
          <a:stretch>
            <a:fillRect/>
          </a:stretch>
        </p:blipFill>
        <p:spPr>
          <a:xfrm>
            <a:off x="6405789" y="1"/>
            <a:ext cx="5786211" cy="6858000"/>
          </a:xfrm>
          <a:prstGeom prst="rect">
            <a:avLst/>
          </a:prstGeom>
        </p:spPr>
      </p:pic>
      <p:pic>
        <p:nvPicPr>
          <p:cNvPr id="5" name="Picture 4">
            <a:extLst>
              <a:ext uri="{FF2B5EF4-FFF2-40B4-BE49-F238E27FC236}">
                <a16:creationId xmlns:a16="http://schemas.microsoft.com/office/drawing/2014/main" id="{8636F6A1-042E-C5A3-D118-6599A909C0C1}"/>
              </a:ext>
            </a:extLst>
          </p:cNvPr>
          <p:cNvPicPr>
            <a:picLocks noChangeAspect="1"/>
          </p:cNvPicPr>
          <p:nvPr/>
        </p:nvPicPr>
        <p:blipFill>
          <a:blip r:embed="rId4">
            <a:extLst>
              <a:ext uri="{28A0092B-C50C-407E-A947-70E740481C1C}">
                <a14:useLocalDpi xmlns:a14="http://schemas.microsoft.com/office/drawing/2010/main" val="0"/>
              </a:ext>
            </a:extLst>
          </a:blip>
          <a:srcRect l="26507" t="85590" r="29721" b="2389"/>
          <a:stretch>
            <a:fillRect/>
          </a:stretch>
        </p:blipFill>
        <p:spPr>
          <a:xfrm>
            <a:off x="8603333" y="5582653"/>
            <a:ext cx="3588668" cy="1275347"/>
          </a:xfrm>
          <a:prstGeom prst="rect">
            <a:avLst/>
          </a:prstGeom>
        </p:spPr>
      </p:pic>
    </p:spTree>
    <p:extLst>
      <p:ext uri="{BB962C8B-B14F-4D97-AF65-F5344CB8AC3E}">
        <p14:creationId xmlns:p14="http://schemas.microsoft.com/office/powerpoint/2010/main" val="4031614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0B2C-1C13-C96F-E31D-72BC0C3DCEB2}"/>
              </a:ext>
            </a:extLst>
          </p:cNvPr>
          <p:cNvSpPr>
            <a:spLocks noGrp="1"/>
          </p:cNvSpPr>
          <p:nvPr>
            <p:ph type="title"/>
          </p:nvPr>
        </p:nvSpPr>
        <p:spPr/>
        <p:txBody>
          <a:bodyPr/>
          <a:lstStyle/>
          <a:p>
            <a:r>
              <a:rPr lang="en-US" b="1" dirty="0"/>
              <a:t>Public transportation Improvements</a:t>
            </a:r>
          </a:p>
        </p:txBody>
      </p:sp>
      <p:graphicFrame>
        <p:nvGraphicFramePr>
          <p:cNvPr id="3" name="Table 2">
            <a:extLst>
              <a:ext uri="{FF2B5EF4-FFF2-40B4-BE49-F238E27FC236}">
                <a16:creationId xmlns:a16="http://schemas.microsoft.com/office/drawing/2014/main" id="{600AF1BD-30FD-1CCD-062D-A24C7459C401}"/>
              </a:ext>
            </a:extLst>
          </p:cNvPr>
          <p:cNvGraphicFramePr>
            <a:graphicFrameLocks noGrp="1"/>
          </p:cNvGraphicFramePr>
          <p:nvPr>
            <p:extLst>
              <p:ext uri="{D42A27DB-BD31-4B8C-83A1-F6EECF244321}">
                <p14:modId xmlns:p14="http://schemas.microsoft.com/office/powerpoint/2010/main" val="3012749726"/>
              </p:ext>
            </p:extLst>
          </p:nvPr>
        </p:nvGraphicFramePr>
        <p:xfrm>
          <a:off x="581192" y="2234469"/>
          <a:ext cx="10720915" cy="3211713"/>
        </p:xfrm>
        <a:graphic>
          <a:graphicData uri="http://schemas.openxmlformats.org/drawingml/2006/table">
            <a:tbl>
              <a:tblPr firstRow="1" firstCol="1">
                <a:tableStyleId>{5C22544A-7EE6-4342-B048-85BDC9FD1C3A}</a:tableStyleId>
              </a:tblPr>
              <a:tblGrid>
                <a:gridCol w="3598332">
                  <a:extLst>
                    <a:ext uri="{9D8B030D-6E8A-4147-A177-3AD203B41FA5}">
                      <a16:colId xmlns:a16="http://schemas.microsoft.com/office/drawing/2014/main" val="3301226402"/>
                    </a:ext>
                  </a:extLst>
                </a:gridCol>
                <a:gridCol w="7122583">
                  <a:extLst>
                    <a:ext uri="{9D8B030D-6E8A-4147-A177-3AD203B41FA5}">
                      <a16:colId xmlns:a16="http://schemas.microsoft.com/office/drawing/2014/main" val="1607610094"/>
                    </a:ext>
                  </a:extLst>
                </a:gridCol>
              </a:tblGrid>
              <a:tr h="190500">
                <a:tc gridSpan="2">
                  <a:txBody>
                    <a:bodyPr/>
                    <a:lstStyle/>
                    <a:p>
                      <a:pPr marL="73025" marR="73025" algn="ctr">
                        <a:spcBef>
                          <a:spcPts val="400"/>
                        </a:spcBef>
                        <a:spcAft>
                          <a:spcPts val="200"/>
                        </a:spcAft>
                      </a:pPr>
                      <a:r>
                        <a:rPr lang="en-US" sz="1600" dirty="0">
                          <a:effectLst/>
                        </a:rPr>
                        <a:t>Project Descriptions</a:t>
                      </a:r>
                    </a:p>
                  </a:txBody>
                  <a:tcPr marL="0" marR="0" marT="0" marB="0"/>
                </a:tc>
                <a:tc hMerge="1">
                  <a:txBody>
                    <a:bodyPr/>
                    <a:lstStyle/>
                    <a:p>
                      <a:endParaRPr/>
                    </a:p>
                  </a:txBody>
                  <a:tcPr marL="0" marR="0" marT="0" marB="0"/>
                </a:tc>
                <a:extLst>
                  <a:ext uri="{0D108BD9-81ED-4DB2-BD59-A6C34878D82A}">
                    <a16:rowId xmlns:a16="http://schemas.microsoft.com/office/drawing/2014/main" val="4138713090"/>
                  </a:ext>
                </a:extLst>
              </a:tr>
              <a:tr h="703041">
                <a:tc>
                  <a:txBody>
                    <a:bodyPr/>
                    <a:lstStyle/>
                    <a:p>
                      <a:pPr marL="73025" marR="73025">
                        <a:spcBef>
                          <a:spcPts val="200"/>
                        </a:spcBef>
                        <a:spcAft>
                          <a:spcPts val="200"/>
                        </a:spcAft>
                      </a:pPr>
                      <a:r>
                        <a:rPr lang="en-US" sz="1600" dirty="0">
                          <a:solidFill>
                            <a:schemeClr val="bg2"/>
                          </a:solidFill>
                          <a:effectLst/>
                        </a:rPr>
                        <a:t>Cascades East Transit Service </a:t>
                      </a:r>
                      <a:endParaRPr lang="en-US" sz="1600" dirty="0">
                        <a:solidFill>
                          <a:schemeClr val="bg2"/>
                        </a:solidFill>
                        <a:effectLst/>
                        <a:latin typeface="Franklin Gothic Book" panose="020B0503020102020204" pitchFamily="34" charset="0"/>
                        <a:cs typeface="Times New Roman" panose="02020603050405020304" pitchFamily="18" charset="0"/>
                      </a:endParaRPr>
                    </a:p>
                    <a:p>
                      <a:pPr marL="73025" marR="73025" lvl="0">
                        <a:spcBef>
                          <a:spcPts val="200"/>
                        </a:spcBef>
                        <a:spcAft>
                          <a:spcPts val="200"/>
                        </a:spcAft>
                        <a:buNone/>
                      </a:pPr>
                      <a:r>
                        <a:rPr lang="en-US" sz="1600" dirty="0">
                          <a:solidFill>
                            <a:schemeClr val="bg2"/>
                          </a:solidFill>
                          <a:effectLst/>
                        </a:rPr>
                        <a:t>Enhancement Plan </a:t>
                      </a:r>
                      <a:endParaRPr lang="en-US" sz="1600" dirty="0">
                        <a:solidFill>
                          <a:schemeClr val="bg2"/>
                        </a:solidFill>
                        <a:effectLst/>
                        <a:latin typeface="Franklin Gothic Book"/>
                        <a:ea typeface="Times New Roman" panose="02020603050405020304" pitchFamily="18" charset="0"/>
                        <a:cs typeface="Times New Roman"/>
                      </a:endParaRPr>
                    </a:p>
                  </a:txBody>
                  <a:tcPr marL="0" marR="0" marT="0" marB="0"/>
                </a:tc>
                <a:tc>
                  <a:txBody>
                    <a:bodyPr/>
                    <a:lstStyle/>
                    <a:p>
                      <a:pPr marL="73025" marR="73025">
                        <a:spcBef>
                          <a:spcPts val="200"/>
                        </a:spcBef>
                        <a:spcAft>
                          <a:spcPts val="200"/>
                        </a:spcAft>
                      </a:pPr>
                      <a:r>
                        <a:rPr lang="en-US" sz="1600" dirty="0">
                          <a:effectLst/>
                        </a:rPr>
                        <a:t>Institute evening and Saturday limited circulation as part of Route 26 flex-route </a:t>
                      </a:r>
                    </a:p>
                  </a:txBody>
                  <a:tcPr marL="0" marR="0" marT="0" marB="0"/>
                </a:tc>
                <a:extLst>
                  <a:ext uri="{0D108BD9-81ED-4DB2-BD59-A6C34878D82A}">
                    <a16:rowId xmlns:a16="http://schemas.microsoft.com/office/drawing/2014/main" val="2988456630"/>
                  </a:ext>
                </a:extLst>
              </a:tr>
              <a:tr h="550333">
                <a:tc>
                  <a:txBody>
                    <a:bodyPr/>
                    <a:lstStyle/>
                    <a:p>
                      <a:pPr marL="73025" marR="73025">
                        <a:spcBef>
                          <a:spcPts val="200"/>
                        </a:spcBef>
                        <a:spcAft>
                          <a:spcPts val="200"/>
                        </a:spcAft>
                      </a:pPr>
                      <a:r>
                        <a:rPr lang="en-US" sz="1600" dirty="0">
                          <a:solidFill>
                            <a:schemeClr val="bg2"/>
                          </a:solidFill>
                          <a:effectLst/>
                        </a:rPr>
                        <a:t>Fixed route enhancements</a:t>
                      </a:r>
                      <a:endParaRPr lang="en-US" sz="1600" dirty="0">
                        <a:solidFill>
                          <a:schemeClr val="bg2"/>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73025" marR="73025">
                        <a:spcBef>
                          <a:spcPts val="200"/>
                        </a:spcBef>
                        <a:spcAft>
                          <a:spcPts val="200"/>
                        </a:spcAft>
                      </a:pPr>
                      <a:r>
                        <a:rPr lang="en-US" sz="1600" dirty="0">
                          <a:effectLst/>
                        </a:rPr>
                        <a:t>Increase service in Prineville with eventual deviated fixed route or a purely fixed route to provide connections to more destinations.</a:t>
                      </a:r>
                      <a:endParaRPr lang="en-US" sz="1600" dirty="0">
                        <a:solidFill>
                          <a:srgbClr val="333333"/>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033135800"/>
                  </a:ext>
                </a:extLst>
              </a:tr>
              <a:tr h="867833">
                <a:tc>
                  <a:txBody>
                    <a:bodyPr/>
                    <a:lstStyle/>
                    <a:p>
                      <a:pPr marL="73025" marR="73025">
                        <a:spcBef>
                          <a:spcPts val="200"/>
                        </a:spcBef>
                        <a:spcAft>
                          <a:spcPts val="200"/>
                        </a:spcAft>
                      </a:pPr>
                      <a:r>
                        <a:rPr lang="en-US" sz="1600" dirty="0">
                          <a:solidFill>
                            <a:schemeClr val="bg2"/>
                          </a:solidFill>
                          <a:effectLst/>
                        </a:rPr>
                        <a:t>Dial-A-Ride enhancements and</a:t>
                      </a:r>
                    </a:p>
                    <a:p>
                      <a:pPr marL="73025" marR="73025">
                        <a:spcBef>
                          <a:spcPts val="200"/>
                        </a:spcBef>
                        <a:spcAft>
                          <a:spcPts val="200"/>
                        </a:spcAft>
                      </a:pPr>
                      <a:r>
                        <a:rPr lang="en-US" sz="1600" dirty="0">
                          <a:solidFill>
                            <a:schemeClr val="bg2"/>
                          </a:solidFill>
                          <a:effectLst/>
                        </a:rPr>
                        <a:t>Transportation Network Company (TNC) encouragement</a:t>
                      </a:r>
                      <a:endParaRPr lang="en-US" sz="1600" dirty="0">
                        <a:solidFill>
                          <a:schemeClr val="bg2"/>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73025" marR="73025">
                        <a:spcBef>
                          <a:spcPts val="200"/>
                        </a:spcBef>
                        <a:spcAft>
                          <a:spcPts val="200"/>
                        </a:spcAft>
                      </a:pPr>
                      <a:r>
                        <a:rPr lang="en-US" sz="1600" dirty="0">
                          <a:effectLst/>
                        </a:rPr>
                        <a:t>Improve accessibility for residents in rural Crook County through a larger service area for dial-a-ride service. </a:t>
                      </a:r>
                    </a:p>
                    <a:p>
                      <a:pPr marL="73025" marR="73025">
                        <a:spcBef>
                          <a:spcPts val="200"/>
                        </a:spcBef>
                        <a:spcAft>
                          <a:spcPts val="200"/>
                        </a:spcAft>
                      </a:pPr>
                      <a:r>
                        <a:rPr lang="en-US" sz="1600" dirty="0">
                          <a:effectLst/>
                        </a:rPr>
                        <a:t>Additionally, incorporate TNC elements into the current Dial-A-Ride system.</a:t>
                      </a:r>
                      <a:endParaRPr lang="en-US" sz="1600" dirty="0">
                        <a:solidFill>
                          <a:srgbClr val="333333"/>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820307523"/>
                  </a:ext>
                </a:extLst>
              </a:tr>
              <a:tr h="846666">
                <a:tc>
                  <a:txBody>
                    <a:bodyPr/>
                    <a:lstStyle/>
                    <a:p>
                      <a:pPr marL="73025" marR="73025">
                        <a:spcBef>
                          <a:spcPts val="200"/>
                        </a:spcBef>
                        <a:spcAft>
                          <a:spcPts val="200"/>
                        </a:spcAft>
                      </a:pPr>
                      <a:r>
                        <a:rPr lang="en-US" sz="1600" dirty="0">
                          <a:solidFill>
                            <a:schemeClr val="bg2"/>
                          </a:solidFill>
                          <a:effectLst/>
                        </a:rPr>
                        <a:t>Transit community outreach</a:t>
                      </a:r>
                      <a:endParaRPr lang="en-US" sz="1600" dirty="0">
                        <a:solidFill>
                          <a:schemeClr val="bg2"/>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73025" marR="73025">
                        <a:spcBef>
                          <a:spcPts val="200"/>
                        </a:spcBef>
                        <a:spcAft>
                          <a:spcPts val="200"/>
                        </a:spcAft>
                      </a:pPr>
                      <a:r>
                        <a:rPr lang="en-US" sz="1600" dirty="0">
                          <a:effectLst/>
                        </a:rPr>
                        <a:t>Educate the community about connections available within Redmond and Prineville to reach key destination such as Central Oregon Community College (COCC), the Redmond Airport, the hospital, and additional locations within Bend.</a:t>
                      </a:r>
                      <a:endParaRPr lang="en-US" sz="1600" dirty="0">
                        <a:solidFill>
                          <a:srgbClr val="333333"/>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878220116"/>
                  </a:ext>
                </a:extLst>
              </a:tr>
            </a:tbl>
          </a:graphicData>
        </a:graphic>
      </p:graphicFrame>
    </p:spTree>
    <p:extLst>
      <p:ext uri="{BB962C8B-B14F-4D97-AF65-F5344CB8AC3E}">
        <p14:creationId xmlns:p14="http://schemas.microsoft.com/office/powerpoint/2010/main" val="80566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0B2C-1C13-C96F-E31D-72BC0C3DCEB2}"/>
              </a:ext>
            </a:extLst>
          </p:cNvPr>
          <p:cNvSpPr>
            <a:spLocks noGrp="1"/>
          </p:cNvSpPr>
          <p:nvPr>
            <p:ph type="title"/>
          </p:nvPr>
        </p:nvSpPr>
        <p:spPr/>
        <p:txBody>
          <a:bodyPr/>
          <a:lstStyle/>
          <a:p>
            <a:r>
              <a:rPr lang="en-US" b="1" dirty="0"/>
              <a:t>Freight</a:t>
            </a:r>
          </a:p>
        </p:txBody>
      </p:sp>
      <p:graphicFrame>
        <p:nvGraphicFramePr>
          <p:cNvPr id="3" name="Table 2">
            <a:extLst>
              <a:ext uri="{FF2B5EF4-FFF2-40B4-BE49-F238E27FC236}">
                <a16:creationId xmlns:a16="http://schemas.microsoft.com/office/drawing/2014/main" id="{752457CF-78CA-4A60-8555-436BFAA038B0}"/>
              </a:ext>
            </a:extLst>
          </p:cNvPr>
          <p:cNvGraphicFramePr>
            <a:graphicFrameLocks noGrp="1"/>
          </p:cNvGraphicFramePr>
          <p:nvPr>
            <p:extLst>
              <p:ext uri="{D42A27DB-BD31-4B8C-83A1-F6EECF244321}">
                <p14:modId xmlns:p14="http://schemas.microsoft.com/office/powerpoint/2010/main" val="3319873952"/>
              </p:ext>
            </p:extLst>
          </p:nvPr>
        </p:nvGraphicFramePr>
        <p:xfrm>
          <a:off x="521982" y="2767083"/>
          <a:ext cx="10620206" cy="2995932"/>
        </p:xfrm>
        <a:graphic>
          <a:graphicData uri="http://schemas.openxmlformats.org/drawingml/2006/table">
            <a:tbl>
              <a:tblPr firstRow="1" firstCol="1">
                <a:tableStyleId>{5C22544A-7EE6-4342-B048-85BDC9FD1C3A}</a:tableStyleId>
              </a:tblPr>
              <a:tblGrid>
                <a:gridCol w="3809999">
                  <a:extLst>
                    <a:ext uri="{9D8B030D-6E8A-4147-A177-3AD203B41FA5}">
                      <a16:colId xmlns:a16="http://schemas.microsoft.com/office/drawing/2014/main" val="662767400"/>
                    </a:ext>
                  </a:extLst>
                </a:gridCol>
                <a:gridCol w="6810207">
                  <a:extLst>
                    <a:ext uri="{9D8B030D-6E8A-4147-A177-3AD203B41FA5}">
                      <a16:colId xmlns:a16="http://schemas.microsoft.com/office/drawing/2014/main" val="552871061"/>
                    </a:ext>
                  </a:extLst>
                </a:gridCol>
              </a:tblGrid>
              <a:tr h="367983">
                <a:tc>
                  <a:txBody>
                    <a:bodyPr/>
                    <a:lstStyle/>
                    <a:p>
                      <a:pPr marL="73025" marR="73025" algn="ctr">
                        <a:spcBef>
                          <a:spcPts val="400"/>
                        </a:spcBef>
                        <a:spcAft>
                          <a:spcPts val="200"/>
                        </a:spcAft>
                      </a:pPr>
                      <a:r>
                        <a:rPr lang="en-US" sz="2000" dirty="0">
                          <a:effectLst/>
                        </a:rPr>
                        <a:t>Project Location</a:t>
                      </a:r>
                      <a:endParaRPr lang="en-US" sz="2000" b="1" dirty="0">
                        <a:solidFill>
                          <a:srgbClr val="333333"/>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2000" dirty="0">
                          <a:effectLst/>
                        </a:rPr>
                        <a:t>Project Description</a:t>
                      </a:r>
                      <a:endParaRPr lang="en-US" sz="2000" b="1" dirty="0">
                        <a:solidFill>
                          <a:srgbClr val="333333"/>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06422072"/>
                  </a:ext>
                </a:extLst>
              </a:tr>
              <a:tr h="1103949">
                <a:tc>
                  <a:txBody>
                    <a:bodyPr/>
                    <a:lstStyle/>
                    <a:p>
                      <a:pPr marL="71120" marR="71120">
                        <a:spcBef>
                          <a:spcPts val="200"/>
                        </a:spcBef>
                        <a:spcAft>
                          <a:spcPts val="200"/>
                        </a:spcAft>
                      </a:pPr>
                      <a:r>
                        <a:rPr lang="en-US" sz="2000" u="none" dirty="0">
                          <a:solidFill>
                            <a:schemeClr val="bg2"/>
                          </a:solidFill>
                          <a:effectLst/>
                          <a:latin typeface="+mn-lt"/>
                          <a:ea typeface="Times New Roman" panose="02020603050405020304" pitchFamily="18" charset="0"/>
                          <a:cs typeface="Times New Roman" panose="02020603050405020304" pitchFamily="18" charset="0"/>
                        </a:rPr>
                        <a:t>Bus Evans Road and Elliott Lane reconstruction to freight route standards</a:t>
                      </a:r>
                    </a:p>
                  </a:txBody>
                  <a:tcPr marL="0" marR="0" marT="0" marB="0"/>
                </a:tc>
                <a:tc>
                  <a:txBody>
                    <a:bodyPr/>
                    <a:lstStyle/>
                    <a:p>
                      <a:pPr marL="71120" marR="71120">
                        <a:spcBef>
                          <a:spcPts val="200"/>
                        </a:spcBef>
                        <a:spcAft>
                          <a:spcPts val="200"/>
                        </a:spcAft>
                      </a:pPr>
                      <a:r>
                        <a:rPr lang="en-US" sz="2000" dirty="0">
                          <a:effectLst/>
                        </a:rPr>
                        <a:t>Reconstruct Bus Evans Road and Elliot Lane to freight route standards, with 12-ft lanes, 2-ft shoulders on each side, including 17.14 feet of rock shoulder, and the appropriate roadway base. Bus Evans Road and Elliott Lane reconstruction to freight route standards</a:t>
                      </a:r>
                    </a:p>
                  </a:txBody>
                  <a:tcPr marL="0" marR="0" marT="0" marB="0"/>
                </a:tc>
                <a:extLst>
                  <a:ext uri="{0D108BD9-81ED-4DB2-BD59-A6C34878D82A}">
                    <a16:rowId xmlns:a16="http://schemas.microsoft.com/office/drawing/2014/main" val="799010102"/>
                  </a:ext>
                </a:extLst>
              </a:tr>
              <a:tr h="1103949">
                <a:tc>
                  <a:txBody>
                    <a:bodyPr/>
                    <a:lstStyle/>
                    <a:p>
                      <a:pPr marL="71120" marR="71120">
                        <a:spcBef>
                          <a:spcPts val="200"/>
                        </a:spcBef>
                        <a:spcAft>
                          <a:spcPts val="200"/>
                        </a:spcAft>
                      </a:pPr>
                      <a:r>
                        <a:rPr lang="en-US" sz="2000" u="none" dirty="0">
                          <a:solidFill>
                            <a:schemeClr val="bg2"/>
                          </a:solidFill>
                          <a:effectLst/>
                          <a:latin typeface="+mn-lt"/>
                          <a:ea typeface="Times New Roman" panose="02020603050405020304" pitchFamily="18" charset="0"/>
                          <a:cs typeface="Times New Roman" panose="02020603050405020304" pitchFamily="18" charset="0"/>
                        </a:rPr>
                        <a:t>US 26 railroad bridge feasibility study</a:t>
                      </a:r>
                    </a:p>
                  </a:txBody>
                  <a:tcPr marL="0" marR="0" marT="0" marB="0"/>
                </a:tc>
                <a:tc>
                  <a:txBody>
                    <a:bodyPr/>
                    <a:lstStyle/>
                    <a:p>
                      <a:pPr marL="71120" marR="71120">
                        <a:spcBef>
                          <a:spcPts val="200"/>
                        </a:spcBef>
                        <a:spcAft>
                          <a:spcPts val="200"/>
                        </a:spcAft>
                      </a:pPr>
                      <a:r>
                        <a:rPr lang="en-US" sz="2000" dirty="0">
                          <a:effectLst/>
                        </a:rPr>
                        <a:t>Conduct a feasibility study regarding the reconstruction of the US 26 railroad bridge or lowering of OR 126 to accommodate oversized loads on US 26. </a:t>
                      </a:r>
                      <a:endParaRPr lang="en-US" sz="2000" dirty="0">
                        <a:solidFill>
                          <a:srgbClr val="333333"/>
                        </a:solidFill>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708356636"/>
                  </a:ext>
                </a:extLst>
              </a:tr>
            </a:tbl>
          </a:graphicData>
        </a:graphic>
      </p:graphicFrame>
    </p:spTree>
    <p:extLst>
      <p:ext uri="{BB962C8B-B14F-4D97-AF65-F5344CB8AC3E}">
        <p14:creationId xmlns:p14="http://schemas.microsoft.com/office/powerpoint/2010/main" val="1863176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5E8A27-2A06-34A0-59B0-2DCA28B3710D}"/>
              </a:ext>
            </a:extLst>
          </p:cNvPr>
          <p:cNvSpPr>
            <a:spLocks noGrp="1"/>
          </p:cNvSpPr>
          <p:nvPr>
            <p:ph type="ctrTitle"/>
          </p:nvPr>
        </p:nvSpPr>
        <p:spPr>
          <a:xfrm>
            <a:off x="446532" y="1552397"/>
            <a:ext cx="8829443" cy="2013763"/>
          </a:xfrm>
        </p:spPr>
        <p:txBody>
          <a:bodyPr anchor="ctr">
            <a:normAutofit/>
          </a:bodyPr>
          <a:lstStyle/>
          <a:p>
            <a:r>
              <a:rPr lang="en-US" sz="5400" dirty="0">
                <a:solidFill>
                  <a:schemeClr val="tx2"/>
                </a:solidFill>
              </a:rPr>
              <a:t>TSP Overview</a:t>
            </a:r>
          </a:p>
        </p:txBody>
      </p:sp>
      <p:sp>
        <p:nvSpPr>
          <p:cNvPr id="2" name="Subtitle 5">
            <a:extLst>
              <a:ext uri="{FF2B5EF4-FFF2-40B4-BE49-F238E27FC236}">
                <a16:creationId xmlns:a16="http://schemas.microsoft.com/office/drawing/2014/main" id="{296F9AF2-728D-1582-2909-7AEB62CDC755}"/>
              </a:ext>
            </a:extLst>
          </p:cNvPr>
          <p:cNvSpPr>
            <a:spLocks noGrp="1"/>
          </p:cNvSpPr>
          <p:nvPr>
            <p:ph type="subTitle" idx="1"/>
          </p:nvPr>
        </p:nvSpPr>
        <p:spPr>
          <a:xfrm>
            <a:off x="446532" y="3704218"/>
            <a:ext cx="7683339" cy="1999292"/>
          </a:xfrm>
        </p:spPr>
        <p:txBody>
          <a:bodyPr anchor="ctr">
            <a:normAutofit/>
          </a:bodyPr>
          <a:lstStyle/>
          <a:p>
            <a:r>
              <a:rPr lang="en-US" sz="3200" dirty="0">
                <a:solidFill>
                  <a:schemeClr val="accent1"/>
                </a:solidFill>
              </a:rPr>
              <a:t>Introduction to the city of Harrisburg TSP UPDATE</a:t>
            </a:r>
          </a:p>
          <a:p>
            <a:endParaRPr lang="en-US" sz="3200" dirty="0"/>
          </a:p>
        </p:txBody>
      </p:sp>
      <p:sp>
        <p:nvSpPr>
          <p:cNvPr id="3" name="Footer Placeholder 4">
            <a:extLst>
              <a:ext uri="{FF2B5EF4-FFF2-40B4-BE49-F238E27FC236}">
                <a16:creationId xmlns:a16="http://schemas.microsoft.com/office/drawing/2014/main" id="{BDC0F833-AC3B-13C7-9161-3BA77739AF7F}"/>
              </a:ext>
            </a:extLst>
          </p:cNvPr>
          <p:cNvSpPr>
            <a:spLocks noGrp="1"/>
          </p:cNvSpPr>
          <p:nvPr>
            <p:ph type="ftr" sz="quarter" idx="11"/>
          </p:nvPr>
        </p:nvSpPr>
        <p:spPr>
          <a:xfrm>
            <a:off x="581191" y="5958007"/>
            <a:ext cx="11029615" cy="484945"/>
          </a:xfrm>
        </p:spPr>
        <p:txBody>
          <a:bodyPr/>
          <a:lstStyle/>
          <a:p>
            <a:pPr algn="r"/>
            <a:r>
              <a:rPr lang="en-US" dirty="0">
                <a:solidFill>
                  <a:schemeClr val="bg2"/>
                </a:solidFill>
              </a:rPr>
              <a:t>Crook County</a:t>
            </a:r>
          </a:p>
          <a:p>
            <a:pPr algn="r"/>
            <a:r>
              <a:rPr lang="en-US" dirty="0">
                <a:solidFill>
                  <a:schemeClr val="bg2"/>
                </a:solidFill>
              </a:rPr>
              <a:t>Planning Commission HEARING</a:t>
            </a:r>
          </a:p>
        </p:txBody>
      </p:sp>
    </p:spTree>
    <p:extLst>
      <p:ext uri="{BB962C8B-B14F-4D97-AF65-F5344CB8AC3E}">
        <p14:creationId xmlns:p14="http://schemas.microsoft.com/office/powerpoint/2010/main" val="30830905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E1603A-2140-32FD-089C-8551462F2931}"/>
              </a:ext>
            </a:extLst>
          </p:cNvPr>
          <p:cNvSpPr>
            <a:spLocks noGrp="1"/>
          </p:cNvSpPr>
          <p:nvPr>
            <p:ph type="ctrTitle"/>
          </p:nvPr>
        </p:nvSpPr>
        <p:spPr/>
        <p:txBody>
          <a:bodyPr/>
          <a:lstStyle/>
          <a:p>
            <a:r>
              <a:rPr lang="en-US" dirty="0"/>
              <a:t>Related Prineville TSP projects</a:t>
            </a:r>
          </a:p>
        </p:txBody>
      </p:sp>
      <p:sp>
        <p:nvSpPr>
          <p:cNvPr id="6" name="Subtitle 5">
            <a:extLst>
              <a:ext uri="{FF2B5EF4-FFF2-40B4-BE49-F238E27FC236}">
                <a16:creationId xmlns:a16="http://schemas.microsoft.com/office/drawing/2014/main" id="{CE0CB0DA-7A70-F808-0F5A-A846952E3474}"/>
              </a:ext>
            </a:extLst>
          </p:cNvPr>
          <p:cNvSpPr>
            <a:spLocks noGrp="1"/>
          </p:cNvSpPr>
          <p:nvPr>
            <p:ph type="subTitle" idx="1"/>
          </p:nvPr>
        </p:nvSpPr>
        <p:spPr/>
        <p:txBody>
          <a:bodyPr/>
          <a:lstStyle/>
          <a:p>
            <a:endParaRPr lang="en-US" dirty="0"/>
          </a:p>
        </p:txBody>
      </p:sp>
      <p:sp>
        <p:nvSpPr>
          <p:cNvPr id="3" name="Footer Placeholder 4">
            <a:extLst>
              <a:ext uri="{FF2B5EF4-FFF2-40B4-BE49-F238E27FC236}">
                <a16:creationId xmlns:a16="http://schemas.microsoft.com/office/drawing/2014/main" id="{B644B171-4A39-AE16-A5EC-CC3305C49263}"/>
              </a:ext>
            </a:extLst>
          </p:cNvPr>
          <p:cNvSpPr>
            <a:spLocks noGrp="1"/>
          </p:cNvSpPr>
          <p:nvPr>
            <p:ph type="ftr" sz="quarter" idx="11"/>
          </p:nvPr>
        </p:nvSpPr>
        <p:spPr>
          <a:xfrm>
            <a:off x="581191" y="5958007"/>
            <a:ext cx="11029615" cy="484945"/>
          </a:xfrm>
        </p:spPr>
        <p:txBody>
          <a:bodyPr/>
          <a:lstStyle/>
          <a:p>
            <a:pPr algn="r"/>
            <a:r>
              <a:rPr lang="en-US" dirty="0">
                <a:solidFill>
                  <a:schemeClr val="bg2"/>
                </a:solidFill>
              </a:rPr>
              <a:t>Crook County</a:t>
            </a:r>
          </a:p>
          <a:p>
            <a:pPr algn="r"/>
            <a:r>
              <a:rPr lang="en-US" dirty="0">
                <a:solidFill>
                  <a:schemeClr val="bg2"/>
                </a:solidFill>
              </a:rPr>
              <a:t>Planning Commission HEARING</a:t>
            </a:r>
          </a:p>
        </p:txBody>
      </p:sp>
    </p:spTree>
    <p:extLst>
      <p:ext uri="{BB962C8B-B14F-4D97-AF65-F5344CB8AC3E}">
        <p14:creationId xmlns:p14="http://schemas.microsoft.com/office/powerpoint/2010/main" val="37305274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3D2D6-A4CF-DBDC-0F8D-1A918E18A2CD}"/>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E6EEBF78-15B7-B44A-F8CA-5AC2A02DC12A}"/>
              </a:ext>
            </a:extLst>
          </p:cNvPr>
          <p:cNvSpPr>
            <a:spLocks noGrp="1"/>
          </p:cNvSpPr>
          <p:nvPr>
            <p:ph idx="1"/>
          </p:nvPr>
        </p:nvSpPr>
        <p:spPr/>
        <p:txBody>
          <a:bodyPr/>
          <a:lstStyle/>
          <a:p>
            <a:r>
              <a:rPr lang="en-US" dirty="0"/>
              <a:t>Prineville completed their TSP update earlier this year</a:t>
            </a:r>
          </a:p>
          <a:p>
            <a:r>
              <a:rPr lang="en-US" dirty="0"/>
              <a:t>Includes a number of projects that improve east-west connections</a:t>
            </a:r>
          </a:p>
          <a:p>
            <a:r>
              <a:rPr lang="en-US" dirty="0"/>
              <a:t>Major investment proposed in West Y</a:t>
            </a:r>
          </a:p>
          <a:p>
            <a:r>
              <a:rPr lang="en-US" dirty="0"/>
              <a:t>New street connections that take pressure of 3</a:t>
            </a:r>
            <a:r>
              <a:rPr lang="en-US" baseline="30000" dirty="0"/>
              <a:t>rd</a:t>
            </a:r>
            <a:r>
              <a:rPr lang="en-US" dirty="0"/>
              <a:t> Street</a:t>
            </a:r>
          </a:p>
        </p:txBody>
      </p:sp>
    </p:spTree>
    <p:extLst>
      <p:ext uri="{BB962C8B-B14F-4D97-AF65-F5344CB8AC3E}">
        <p14:creationId xmlns:p14="http://schemas.microsoft.com/office/powerpoint/2010/main" val="2867600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0FBD9-4320-0109-3B5D-A05CCE3B85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8AB56C-D820-B98B-0879-B06CB35F98AE}"/>
              </a:ext>
            </a:extLst>
          </p:cNvPr>
          <p:cNvSpPr>
            <a:spLocks noGrp="1"/>
          </p:cNvSpPr>
          <p:nvPr>
            <p:ph type="title"/>
          </p:nvPr>
        </p:nvSpPr>
        <p:spPr/>
        <p:txBody>
          <a:bodyPr/>
          <a:lstStyle/>
          <a:p>
            <a:r>
              <a:rPr lang="en-US" dirty="0"/>
              <a:t>West Y</a:t>
            </a:r>
          </a:p>
        </p:txBody>
      </p:sp>
      <p:pic>
        <p:nvPicPr>
          <p:cNvPr id="6" name="Picture 5">
            <a:extLst>
              <a:ext uri="{FF2B5EF4-FFF2-40B4-BE49-F238E27FC236}">
                <a16:creationId xmlns:a16="http://schemas.microsoft.com/office/drawing/2014/main" id="{7ABFB77C-CE28-23E1-0FBD-D994A15B0EA9}"/>
              </a:ext>
            </a:extLst>
          </p:cNvPr>
          <p:cNvPicPr>
            <a:picLocks noChangeAspect="1"/>
          </p:cNvPicPr>
          <p:nvPr/>
        </p:nvPicPr>
        <p:blipFill>
          <a:blip r:embed="rId3"/>
          <a:stretch>
            <a:fillRect/>
          </a:stretch>
        </p:blipFill>
        <p:spPr>
          <a:xfrm>
            <a:off x="2422314" y="906264"/>
            <a:ext cx="9769687" cy="5951736"/>
          </a:xfrm>
          <a:prstGeom prst="rect">
            <a:avLst/>
          </a:prstGeom>
        </p:spPr>
      </p:pic>
      <p:sp>
        <p:nvSpPr>
          <p:cNvPr id="3" name="Content Placeholder 2">
            <a:extLst>
              <a:ext uri="{FF2B5EF4-FFF2-40B4-BE49-F238E27FC236}">
                <a16:creationId xmlns:a16="http://schemas.microsoft.com/office/drawing/2014/main" id="{2857FBA9-F53F-9418-6127-539FBE38CD54}"/>
              </a:ext>
            </a:extLst>
          </p:cNvPr>
          <p:cNvSpPr>
            <a:spLocks noGrp="1"/>
          </p:cNvSpPr>
          <p:nvPr>
            <p:ph idx="1"/>
          </p:nvPr>
        </p:nvSpPr>
        <p:spPr>
          <a:xfrm>
            <a:off x="472336" y="2539725"/>
            <a:ext cx="2521236" cy="2961549"/>
          </a:xfrm>
          <a:solidFill>
            <a:schemeClr val="bg2">
              <a:lumMod val="85000"/>
            </a:schemeClr>
          </a:solidFill>
        </p:spPr>
        <p:txBody>
          <a:bodyPr>
            <a:normAutofit/>
          </a:bodyPr>
          <a:lstStyle/>
          <a:p>
            <a:r>
              <a:rPr lang="en-US" sz="2000" dirty="0"/>
              <a:t>Roundabout concept to address safety, congestion issues</a:t>
            </a:r>
          </a:p>
          <a:p>
            <a:r>
              <a:rPr lang="en-US" sz="2000" dirty="0"/>
              <a:t>Would increase overall throughput of OR 126/3</a:t>
            </a:r>
            <a:r>
              <a:rPr lang="en-US" sz="2000" baseline="30000" dirty="0"/>
              <a:t>rd</a:t>
            </a:r>
            <a:r>
              <a:rPr lang="en-US" sz="2000" dirty="0"/>
              <a:t> Street</a:t>
            </a:r>
          </a:p>
        </p:txBody>
      </p:sp>
    </p:spTree>
    <p:extLst>
      <p:ext uri="{BB962C8B-B14F-4D97-AF65-F5344CB8AC3E}">
        <p14:creationId xmlns:p14="http://schemas.microsoft.com/office/powerpoint/2010/main" val="3763452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ABE6-40C8-F49A-2C8E-35E55A255C96}"/>
              </a:ext>
            </a:extLst>
          </p:cNvPr>
          <p:cNvSpPr>
            <a:spLocks noGrp="1"/>
          </p:cNvSpPr>
          <p:nvPr>
            <p:ph type="title"/>
          </p:nvPr>
        </p:nvSpPr>
        <p:spPr/>
        <p:txBody>
          <a:bodyPr/>
          <a:lstStyle/>
          <a:p>
            <a:r>
              <a:rPr lang="en-US" dirty="0"/>
              <a:t>O’Neil Highway</a:t>
            </a:r>
          </a:p>
        </p:txBody>
      </p:sp>
      <p:pic>
        <p:nvPicPr>
          <p:cNvPr id="6" name="Picture 5">
            <a:extLst>
              <a:ext uri="{FF2B5EF4-FFF2-40B4-BE49-F238E27FC236}">
                <a16:creationId xmlns:a16="http://schemas.microsoft.com/office/drawing/2014/main" id="{02B189CE-CE40-4AE0-F300-30815BEB071F}"/>
              </a:ext>
            </a:extLst>
          </p:cNvPr>
          <p:cNvPicPr>
            <a:picLocks noChangeAspect="1"/>
          </p:cNvPicPr>
          <p:nvPr/>
        </p:nvPicPr>
        <p:blipFill>
          <a:blip r:embed="rId3"/>
          <a:stretch>
            <a:fillRect/>
          </a:stretch>
        </p:blipFill>
        <p:spPr>
          <a:xfrm>
            <a:off x="6398284" y="87085"/>
            <a:ext cx="5793716" cy="6422571"/>
          </a:xfrm>
          <a:prstGeom prst="rect">
            <a:avLst/>
          </a:prstGeom>
        </p:spPr>
      </p:pic>
      <p:sp>
        <p:nvSpPr>
          <p:cNvPr id="7" name="Content Placeholder 2">
            <a:extLst>
              <a:ext uri="{FF2B5EF4-FFF2-40B4-BE49-F238E27FC236}">
                <a16:creationId xmlns:a16="http://schemas.microsoft.com/office/drawing/2014/main" id="{9490DBAF-5827-2DF4-6CB2-485B50CB2D6A}"/>
              </a:ext>
            </a:extLst>
          </p:cNvPr>
          <p:cNvSpPr>
            <a:spLocks noGrp="1"/>
          </p:cNvSpPr>
          <p:nvPr>
            <p:ph idx="1"/>
          </p:nvPr>
        </p:nvSpPr>
        <p:spPr>
          <a:xfrm>
            <a:off x="581193" y="2180496"/>
            <a:ext cx="5427722" cy="3678303"/>
          </a:xfrm>
        </p:spPr>
        <p:txBody>
          <a:bodyPr/>
          <a:lstStyle/>
          <a:p>
            <a:r>
              <a:rPr lang="en-US" dirty="0"/>
              <a:t>Intersection reconfiguration to reduce turning crashes</a:t>
            </a:r>
          </a:p>
          <a:p>
            <a:r>
              <a:rPr lang="en-US" dirty="0"/>
              <a:t>Would handle increased traffic volumes better</a:t>
            </a:r>
          </a:p>
          <a:p>
            <a:pPr marL="0" indent="0">
              <a:buNone/>
            </a:pPr>
            <a:endParaRPr lang="en-US" dirty="0"/>
          </a:p>
        </p:txBody>
      </p:sp>
    </p:spTree>
    <p:extLst>
      <p:ext uri="{BB962C8B-B14F-4D97-AF65-F5344CB8AC3E}">
        <p14:creationId xmlns:p14="http://schemas.microsoft.com/office/powerpoint/2010/main" val="24592224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C16B0-9333-A8D1-65D3-AD0CA77C68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1FB806-3FC8-CAAF-427A-8686EC946694}"/>
              </a:ext>
            </a:extLst>
          </p:cNvPr>
          <p:cNvSpPr>
            <a:spLocks noGrp="1"/>
          </p:cNvSpPr>
          <p:nvPr>
            <p:ph type="title"/>
          </p:nvPr>
        </p:nvSpPr>
        <p:spPr/>
        <p:txBody>
          <a:bodyPr/>
          <a:lstStyle/>
          <a:p>
            <a:r>
              <a:rPr lang="en-US" dirty="0"/>
              <a:t>Other Projects</a:t>
            </a:r>
          </a:p>
        </p:txBody>
      </p:sp>
      <p:sp>
        <p:nvSpPr>
          <p:cNvPr id="3" name="Content Placeholder 2">
            <a:extLst>
              <a:ext uri="{FF2B5EF4-FFF2-40B4-BE49-F238E27FC236}">
                <a16:creationId xmlns:a16="http://schemas.microsoft.com/office/drawing/2014/main" id="{4824DC19-CE36-65E6-BC99-DFAE8816BCB7}"/>
              </a:ext>
            </a:extLst>
          </p:cNvPr>
          <p:cNvSpPr>
            <a:spLocks noGrp="1"/>
          </p:cNvSpPr>
          <p:nvPr>
            <p:ph idx="1"/>
          </p:nvPr>
        </p:nvSpPr>
        <p:spPr>
          <a:xfrm>
            <a:off x="581193" y="2180496"/>
            <a:ext cx="5514808" cy="3678303"/>
          </a:xfrm>
        </p:spPr>
        <p:txBody>
          <a:bodyPr/>
          <a:lstStyle/>
          <a:p>
            <a:r>
              <a:rPr lang="en-US" dirty="0"/>
              <a:t>Widen Combs Flat between Lynn and 3</a:t>
            </a:r>
            <a:r>
              <a:rPr lang="en-US" baseline="30000" dirty="0"/>
              <a:t>rd</a:t>
            </a:r>
            <a:r>
              <a:rPr lang="en-US" dirty="0"/>
              <a:t> Street to arterial standards</a:t>
            </a:r>
          </a:p>
          <a:p>
            <a:r>
              <a:rPr lang="en-US" dirty="0"/>
              <a:t>Lynn/Combs Flat intersection: near term - lighting, signage, site distance improvements</a:t>
            </a:r>
          </a:p>
          <a:p>
            <a:pPr lvl="1"/>
            <a:r>
              <a:rPr lang="en-US" dirty="0"/>
              <a:t>Long term: intersection control evaluation</a:t>
            </a:r>
          </a:p>
          <a:p>
            <a:pPr marL="0" indent="0">
              <a:buNone/>
            </a:pPr>
            <a:endParaRPr lang="en-US" dirty="0"/>
          </a:p>
        </p:txBody>
      </p:sp>
      <p:pic>
        <p:nvPicPr>
          <p:cNvPr id="6" name="Picture 5">
            <a:extLst>
              <a:ext uri="{FF2B5EF4-FFF2-40B4-BE49-F238E27FC236}">
                <a16:creationId xmlns:a16="http://schemas.microsoft.com/office/drawing/2014/main" id="{9B98CF3E-FB17-EF12-779E-12370B7B646F}"/>
              </a:ext>
            </a:extLst>
          </p:cNvPr>
          <p:cNvPicPr>
            <a:picLocks noChangeAspect="1"/>
          </p:cNvPicPr>
          <p:nvPr/>
        </p:nvPicPr>
        <p:blipFill>
          <a:blip r:embed="rId2"/>
          <a:stretch>
            <a:fillRect/>
          </a:stretch>
        </p:blipFill>
        <p:spPr>
          <a:xfrm>
            <a:off x="6863222" y="1282970"/>
            <a:ext cx="5105842" cy="4938188"/>
          </a:xfrm>
          <a:prstGeom prst="rect">
            <a:avLst/>
          </a:prstGeom>
        </p:spPr>
      </p:pic>
    </p:spTree>
    <p:extLst>
      <p:ext uri="{BB962C8B-B14F-4D97-AF65-F5344CB8AC3E}">
        <p14:creationId xmlns:p14="http://schemas.microsoft.com/office/powerpoint/2010/main" val="42010154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8EBE4E9-4C90-6E4E-6D30-E5A5C89EF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762" y="0"/>
            <a:ext cx="101504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8465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D8A37-982C-0A48-121B-001B99AFEC24}"/>
              </a:ext>
            </a:extLst>
          </p:cNvPr>
          <p:cNvSpPr>
            <a:spLocks noGrp="1"/>
          </p:cNvSpPr>
          <p:nvPr>
            <p:ph type="title"/>
          </p:nvPr>
        </p:nvSpPr>
        <p:spPr/>
        <p:txBody>
          <a:bodyPr/>
          <a:lstStyle/>
          <a:p>
            <a:r>
              <a:rPr lang="en-US" dirty="0"/>
              <a:t>New connections</a:t>
            </a:r>
          </a:p>
        </p:txBody>
      </p:sp>
      <p:sp>
        <p:nvSpPr>
          <p:cNvPr id="3" name="Content Placeholder 2">
            <a:extLst>
              <a:ext uri="{FF2B5EF4-FFF2-40B4-BE49-F238E27FC236}">
                <a16:creationId xmlns:a16="http://schemas.microsoft.com/office/drawing/2014/main" id="{DDA4111A-4144-0666-37AB-C2735CF6B7F2}"/>
              </a:ext>
            </a:extLst>
          </p:cNvPr>
          <p:cNvSpPr>
            <a:spLocks noGrp="1"/>
          </p:cNvSpPr>
          <p:nvPr>
            <p:ph idx="1"/>
          </p:nvPr>
        </p:nvSpPr>
        <p:spPr>
          <a:xfrm>
            <a:off x="581193" y="2180496"/>
            <a:ext cx="2782494" cy="3678303"/>
          </a:xfrm>
        </p:spPr>
        <p:txBody>
          <a:bodyPr>
            <a:normAutofit lnSpcReduction="10000"/>
          </a:bodyPr>
          <a:lstStyle/>
          <a:p>
            <a:r>
              <a:rPr lang="en-US" dirty="0"/>
              <a:t>New connections to Lamonta, US 26, recently completed Combs Flat Extension</a:t>
            </a:r>
          </a:p>
          <a:p>
            <a:r>
              <a:rPr lang="en-US" dirty="0"/>
              <a:t>9</a:t>
            </a:r>
            <a:r>
              <a:rPr lang="en-US" baseline="30000" dirty="0"/>
              <a:t>th</a:t>
            </a:r>
            <a:r>
              <a:rPr lang="en-US" dirty="0"/>
              <a:t> Street extension</a:t>
            </a:r>
          </a:p>
          <a:p>
            <a:r>
              <a:rPr lang="en-US" dirty="0"/>
              <a:t>All reduce traffic on 3</a:t>
            </a:r>
            <a:r>
              <a:rPr lang="en-US" baseline="30000" dirty="0"/>
              <a:t>rd</a:t>
            </a:r>
            <a:r>
              <a:rPr lang="en-US" dirty="0"/>
              <a:t> Street</a:t>
            </a:r>
          </a:p>
          <a:p>
            <a:endParaRPr lang="en-US" dirty="0"/>
          </a:p>
        </p:txBody>
      </p:sp>
      <p:pic>
        <p:nvPicPr>
          <p:cNvPr id="6" name="Picture 5">
            <a:extLst>
              <a:ext uri="{FF2B5EF4-FFF2-40B4-BE49-F238E27FC236}">
                <a16:creationId xmlns:a16="http://schemas.microsoft.com/office/drawing/2014/main" id="{88933A81-ED45-9A1E-2E78-DD8AD1D20E56}"/>
              </a:ext>
            </a:extLst>
          </p:cNvPr>
          <p:cNvPicPr>
            <a:picLocks noChangeAspect="1"/>
          </p:cNvPicPr>
          <p:nvPr/>
        </p:nvPicPr>
        <p:blipFill>
          <a:blip r:embed="rId2"/>
          <a:stretch>
            <a:fillRect/>
          </a:stretch>
        </p:blipFill>
        <p:spPr>
          <a:xfrm>
            <a:off x="4366369" y="262615"/>
            <a:ext cx="8176969" cy="6332769"/>
          </a:xfrm>
          <a:prstGeom prst="rect">
            <a:avLst/>
          </a:prstGeom>
        </p:spPr>
      </p:pic>
    </p:spTree>
    <p:extLst>
      <p:ext uri="{BB962C8B-B14F-4D97-AF65-F5344CB8AC3E}">
        <p14:creationId xmlns:p14="http://schemas.microsoft.com/office/powerpoint/2010/main" val="15678401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3BB93-45F6-6A4F-C1F6-ECA4CB3462C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510078B-79A8-4C69-3400-12369962B63E}"/>
              </a:ext>
            </a:extLst>
          </p:cNvPr>
          <p:cNvSpPr>
            <a:spLocks noGrp="1"/>
          </p:cNvSpPr>
          <p:nvPr>
            <p:ph type="ctrTitle"/>
          </p:nvPr>
        </p:nvSpPr>
        <p:spPr/>
        <p:txBody>
          <a:bodyPr/>
          <a:lstStyle/>
          <a:p>
            <a:r>
              <a:rPr lang="en-US" dirty="0"/>
              <a:t>TSP Projects Summary</a:t>
            </a:r>
          </a:p>
        </p:txBody>
      </p:sp>
      <p:sp>
        <p:nvSpPr>
          <p:cNvPr id="6" name="Subtitle 5">
            <a:extLst>
              <a:ext uri="{FF2B5EF4-FFF2-40B4-BE49-F238E27FC236}">
                <a16:creationId xmlns:a16="http://schemas.microsoft.com/office/drawing/2014/main" id="{26771DAD-A141-0534-748D-3EB749DAAF82}"/>
              </a:ext>
            </a:extLst>
          </p:cNvPr>
          <p:cNvSpPr>
            <a:spLocks noGrp="1"/>
          </p:cNvSpPr>
          <p:nvPr>
            <p:ph type="subTitle" idx="1"/>
          </p:nvPr>
        </p:nvSpPr>
        <p:spPr/>
        <p:txBody>
          <a:bodyPr/>
          <a:lstStyle/>
          <a:p>
            <a:r>
              <a:rPr lang="en-US" dirty="0"/>
              <a:t>Projects organized by priority</a:t>
            </a:r>
          </a:p>
        </p:txBody>
      </p:sp>
      <p:sp>
        <p:nvSpPr>
          <p:cNvPr id="3" name="Footer Placeholder 4">
            <a:extLst>
              <a:ext uri="{FF2B5EF4-FFF2-40B4-BE49-F238E27FC236}">
                <a16:creationId xmlns:a16="http://schemas.microsoft.com/office/drawing/2014/main" id="{1F2E7E62-4917-A897-9BBC-3B0F519DBF05}"/>
              </a:ext>
            </a:extLst>
          </p:cNvPr>
          <p:cNvSpPr>
            <a:spLocks noGrp="1"/>
          </p:cNvSpPr>
          <p:nvPr>
            <p:ph type="ftr" sz="quarter" idx="11"/>
          </p:nvPr>
        </p:nvSpPr>
        <p:spPr>
          <a:xfrm>
            <a:off x="581191" y="5958007"/>
            <a:ext cx="11029615" cy="484945"/>
          </a:xfrm>
        </p:spPr>
        <p:txBody>
          <a:bodyPr/>
          <a:lstStyle/>
          <a:p>
            <a:pPr algn="r"/>
            <a:r>
              <a:rPr lang="en-US" dirty="0">
                <a:solidFill>
                  <a:schemeClr val="bg2"/>
                </a:solidFill>
              </a:rPr>
              <a:t>Crook County</a:t>
            </a:r>
          </a:p>
          <a:p>
            <a:pPr algn="r"/>
            <a:r>
              <a:rPr lang="en-US" dirty="0">
                <a:solidFill>
                  <a:schemeClr val="bg2"/>
                </a:solidFill>
              </a:rPr>
              <a:t>Planning Commission HEARING</a:t>
            </a:r>
          </a:p>
        </p:txBody>
      </p:sp>
    </p:spTree>
    <p:extLst>
      <p:ext uri="{BB962C8B-B14F-4D97-AF65-F5344CB8AC3E}">
        <p14:creationId xmlns:p14="http://schemas.microsoft.com/office/powerpoint/2010/main" val="826836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7DD27-34AF-A212-EE01-18D2E9CF79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ED8247-AA61-1297-A47C-638679138899}"/>
              </a:ext>
            </a:extLst>
          </p:cNvPr>
          <p:cNvSpPr>
            <a:spLocks noGrp="1"/>
          </p:cNvSpPr>
          <p:nvPr>
            <p:ph type="title"/>
          </p:nvPr>
        </p:nvSpPr>
        <p:spPr/>
        <p:txBody>
          <a:bodyPr/>
          <a:lstStyle/>
          <a:p>
            <a:r>
              <a:rPr lang="en-US" b="1" dirty="0"/>
              <a:t>TSP Projects Summary</a:t>
            </a:r>
          </a:p>
        </p:txBody>
      </p:sp>
      <p:graphicFrame>
        <p:nvGraphicFramePr>
          <p:cNvPr id="6" name="Table 5">
            <a:extLst>
              <a:ext uri="{FF2B5EF4-FFF2-40B4-BE49-F238E27FC236}">
                <a16:creationId xmlns:a16="http://schemas.microsoft.com/office/drawing/2014/main" id="{DD4801D2-2A19-D74C-5B90-A44BD709CECA}"/>
              </a:ext>
            </a:extLst>
          </p:cNvPr>
          <p:cNvGraphicFramePr>
            <a:graphicFrameLocks noGrp="1"/>
          </p:cNvGraphicFramePr>
          <p:nvPr>
            <p:extLst>
              <p:ext uri="{D42A27DB-BD31-4B8C-83A1-F6EECF244321}">
                <p14:modId xmlns:p14="http://schemas.microsoft.com/office/powerpoint/2010/main" val="1758560155"/>
              </p:ext>
            </p:extLst>
          </p:nvPr>
        </p:nvGraphicFramePr>
        <p:xfrm>
          <a:off x="431739" y="1876129"/>
          <a:ext cx="11328520" cy="3189478"/>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R-3A</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126 &amp; SW Parrish Ln: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Widen OR 126 from SW Valley View Rd to Stillman Rd (center two-way left-turn lane).</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Near</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$900,000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 Local Funds</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JC-1</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Juniper Canyon Access: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Develop new roadway connection in Juniper Canyon between Davis Loop and OR 27.</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Near</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$9,300,000 to $20,000,000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Grants</a:t>
                      </a:r>
                    </a:p>
                  </a:txBody>
                  <a:tcPr marL="0" marR="0" marT="0" marB="0"/>
                </a:tc>
                <a:extLst>
                  <a:ext uri="{0D108BD9-81ED-4DB2-BD59-A6C34878D82A}">
                    <a16:rowId xmlns:a16="http://schemas.microsoft.com/office/drawing/2014/main" val="3709902241"/>
                  </a:ext>
                </a:extLst>
              </a:tr>
              <a:tr h="855806">
                <a:tc>
                  <a:txBody>
                    <a:bodyPr/>
                    <a:lstStyle/>
                    <a:p>
                      <a:pPr marL="73025" marR="73025">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JC-2</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Juniper Canyon Access: </a:t>
                      </a:r>
                    </a:p>
                    <a:p>
                      <a:pPr marL="342900" marR="73025" lvl="0" indent="-342900">
                        <a:lnSpc>
                          <a:spcPct val="107000"/>
                        </a:lnSpc>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Develop new gravel roadway connection in Juniper Canyon between SE Simpson Rd and OR 380</a:t>
                      </a:r>
                    </a:p>
                  </a:txBody>
                  <a:tcPr marL="0" marR="0" marT="0" marB="0"/>
                </a:tc>
                <a:tc>
                  <a:txBody>
                    <a:bodyPr/>
                    <a:lstStyle/>
                    <a:p>
                      <a:pPr marL="73025" marR="73025">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Near</a:t>
                      </a:r>
                    </a:p>
                  </a:txBody>
                  <a:tcPr marL="0" marR="0" marT="0" marB="0"/>
                </a:tc>
                <a:tc>
                  <a:txBody>
                    <a:bodyPr/>
                    <a:lstStyle/>
                    <a:p>
                      <a:pPr marL="73025" marR="73025"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$24,000,000 to $52,000,000</a:t>
                      </a:r>
                    </a:p>
                  </a:txBody>
                  <a:tcPr marL="0" marR="0" marT="0" marB="0"/>
                </a:tc>
                <a:tc>
                  <a:txBody>
                    <a:bodyPr/>
                    <a:lstStyle/>
                    <a:p>
                      <a:pPr marL="73025" marR="73025">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 Grants</a:t>
                      </a:r>
                    </a:p>
                  </a:txBody>
                  <a:tcPr marL="0" marR="0" marT="0" marB="0"/>
                </a:tc>
                <a:extLst>
                  <a:ext uri="{0D108BD9-81ED-4DB2-BD59-A6C34878D82A}">
                    <a16:rowId xmlns:a16="http://schemas.microsoft.com/office/drawing/2014/main" val="2454233583"/>
                  </a:ext>
                </a:extLst>
              </a:tr>
            </a:tbl>
          </a:graphicData>
        </a:graphic>
      </p:graphicFrame>
    </p:spTree>
    <p:extLst>
      <p:ext uri="{BB962C8B-B14F-4D97-AF65-F5344CB8AC3E}">
        <p14:creationId xmlns:p14="http://schemas.microsoft.com/office/powerpoint/2010/main" val="18562347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00F2B-E4B9-C10C-CE0C-E98C94C604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BB2BD4-CC17-0AD2-68AF-F0DE1558EF99}"/>
              </a:ext>
            </a:extLst>
          </p:cNvPr>
          <p:cNvSpPr>
            <a:spLocks noGrp="1"/>
          </p:cNvSpPr>
          <p:nvPr>
            <p:ph type="title"/>
          </p:nvPr>
        </p:nvSpPr>
        <p:spPr/>
        <p:txBody>
          <a:bodyPr/>
          <a:lstStyle/>
          <a:p>
            <a:r>
              <a:rPr lang="en-US" b="1" dirty="0"/>
              <a:t>TSP Projects Summary</a:t>
            </a:r>
          </a:p>
        </p:txBody>
      </p:sp>
      <p:graphicFrame>
        <p:nvGraphicFramePr>
          <p:cNvPr id="6" name="Table 5">
            <a:extLst>
              <a:ext uri="{FF2B5EF4-FFF2-40B4-BE49-F238E27FC236}">
                <a16:creationId xmlns:a16="http://schemas.microsoft.com/office/drawing/2014/main" id="{28D6BEE0-FC84-6D85-C41F-3010E47E5415}"/>
              </a:ext>
            </a:extLst>
          </p:cNvPr>
          <p:cNvGraphicFramePr>
            <a:graphicFrameLocks noGrp="1"/>
          </p:cNvGraphicFramePr>
          <p:nvPr>
            <p:extLst>
              <p:ext uri="{D42A27DB-BD31-4B8C-83A1-F6EECF244321}">
                <p14:modId xmlns:p14="http://schemas.microsoft.com/office/powerpoint/2010/main" val="744443262"/>
              </p:ext>
            </p:extLst>
          </p:nvPr>
        </p:nvGraphicFramePr>
        <p:xfrm>
          <a:off x="431739" y="1876129"/>
          <a:ext cx="11328520" cy="3751406"/>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S-3A</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S Powell Butte Hwy &amp; Alfalfa Rd:</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Install lighting and curve chevrons along S Powell Butte Hwy.</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Reassess curve warning signage and check for sign spacing.</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Near</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$71,000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Grants</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S-4</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126 east of Powell Butte Hwy to Copley Rd:</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Widen edge line striping.</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Near</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$260,000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a:t>
                      </a:r>
                    </a:p>
                  </a:txBody>
                  <a:tcPr marL="0" marR="0" marT="0" marB="0"/>
                </a:tc>
                <a:extLst>
                  <a:ext uri="{0D108BD9-81ED-4DB2-BD59-A6C34878D82A}">
                    <a16:rowId xmlns:a16="http://schemas.microsoft.com/office/drawing/2014/main" val="370990224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S-5</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370 east of Happy Hollow Dr:</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Install rumble strips and/or wider edge line striping.</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Near</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$22,000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a:t>
                      </a:r>
                    </a:p>
                  </a:txBody>
                  <a:tcPr marL="0" marR="0" marT="0" marB="0"/>
                </a:tc>
                <a:extLst>
                  <a:ext uri="{0D108BD9-81ED-4DB2-BD59-A6C34878D82A}">
                    <a16:rowId xmlns:a16="http://schemas.microsoft.com/office/drawing/2014/main" val="2454233583"/>
                  </a:ext>
                </a:extLst>
              </a:tr>
            </a:tbl>
          </a:graphicData>
        </a:graphic>
      </p:graphicFrame>
    </p:spTree>
    <p:extLst>
      <p:ext uri="{BB962C8B-B14F-4D97-AF65-F5344CB8AC3E}">
        <p14:creationId xmlns:p14="http://schemas.microsoft.com/office/powerpoint/2010/main" val="1798758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DC27-B97C-2730-B357-D9CEE38DDFC5}"/>
              </a:ext>
            </a:extLst>
          </p:cNvPr>
          <p:cNvSpPr>
            <a:spLocks noGrp="1"/>
          </p:cNvSpPr>
          <p:nvPr>
            <p:ph type="title"/>
          </p:nvPr>
        </p:nvSpPr>
        <p:spPr/>
        <p:txBody>
          <a:bodyPr>
            <a:normAutofit/>
          </a:bodyPr>
          <a:lstStyle/>
          <a:p>
            <a:r>
              <a:rPr lang="en-US" b="1" dirty="0"/>
              <a:t>What Is a TSP?</a:t>
            </a:r>
          </a:p>
        </p:txBody>
      </p:sp>
      <p:sp>
        <p:nvSpPr>
          <p:cNvPr id="3" name="Content Placeholder 2">
            <a:extLst>
              <a:ext uri="{FF2B5EF4-FFF2-40B4-BE49-F238E27FC236}">
                <a16:creationId xmlns:a16="http://schemas.microsoft.com/office/drawing/2014/main" id="{418AC224-9B9A-D1A8-5413-0B072BB8F21E}"/>
              </a:ext>
            </a:extLst>
          </p:cNvPr>
          <p:cNvSpPr>
            <a:spLocks noGrp="1"/>
          </p:cNvSpPr>
          <p:nvPr>
            <p:ph idx="1"/>
          </p:nvPr>
        </p:nvSpPr>
        <p:spPr>
          <a:xfrm>
            <a:off x="581192" y="2180495"/>
            <a:ext cx="6311221" cy="4213169"/>
          </a:xfrm>
        </p:spPr>
        <p:txBody>
          <a:bodyPr>
            <a:normAutofit fontScale="85000" lnSpcReduction="20000"/>
          </a:bodyPr>
          <a:lstStyle/>
          <a:p>
            <a:r>
              <a:rPr lang="en-US" sz="2400" dirty="0"/>
              <a:t>Addresses transportation needs for all modes of travel now and for the next 20 years</a:t>
            </a:r>
          </a:p>
          <a:p>
            <a:r>
              <a:rPr lang="en-US" sz="2400" dirty="0"/>
              <a:t>Prioritizes projects and helps County comply with state rules</a:t>
            </a:r>
          </a:p>
          <a:p>
            <a:pPr marL="305435" indent="-305435"/>
            <a:r>
              <a:rPr lang="en-US" sz="2600" dirty="0"/>
              <a:t>Special focus on:</a:t>
            </a:r>
          </a:p>
          <a:p>
            <a:pPr marL="629920" lvl="1" indent="-305435"/>
            <a:r>
              <a:rPr lang="en-US" sz="2400" dirty="0"/>
              <a:t>Enhancing connectivity and improving safety for all modes of travel.</a:t>
            </a:r>
          </a:p>
          <a:p>
            <a:pPr marL="629920" lvl="1" indent="-305435"/>
            <a:r>
              <a:rPr lang="en-US" sz="2400" dirty="0"/>
              <a:t>Addressing safety issues in areas of congested concern like Powell Butte.</a:t>
            </a:r>
          </a:p>
          <a:p>
            <a:pPr marL="629920" lvl="1" indent="-305435"/>
            <a:r>
              <a:rPr lang="en-US" sz="2400" dirty="0"/>
              <a:t>Developing near-term options for emergency access of Juniper Canyon area.</a:t>
            </a:r>
          </a:p>
          <a:p>
            <a:r>
              <a:rPr lang="en-US" sz="2400" dirty="0"/>
              <a:t>Updating Crook County’s 2017 TSP</a:t>
            </a:r>
          </a:p>
          <a:p>
            <a:endParaRPr lang="en-US" sz="2400" dirty="0"/>
          </a:p>
        </p:txBody>
      </p:sp>
      <p:pic>
        <p:nvPicPr>
          <p:cNvPr id="6" name="Picture 5" descr="A logo of crook county&#10;&#10;Description automatically generated">
            <a:extLst>
              <a:ext uri="{FF2B5EF4-FFF2-40B4-BE49-F238E27FC236}">
                <a16:creationId xmlns:a16="http://schemas.microsoft.com/office/drawing/2014/main" id="{BBBC27D1-9BA6-A9F6-A44C-F1CDFCF85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pic>
        <p:nvPicPr>
          <p:cNvPr id="5" name="Picture 4">
            <a:extLst>
              <a:ext uri="{FF2B5EF4-FFF2-40B4-BE49-F238E27FC236}">
                <a16:creationId xmlns:a16="http://schemas.microsoft.com/office/drawing/2014/main" id="{67040E69-DDC4-CFD3-C752-5E8920ADD244}"/>
              </a:ext>
            </a:extLst>
          </p:cNvPr>
          <p:cNvPicPr>
            <a:picLocks noChangeAspect="1"/>
          </p:cNvPicPr>
          <p:nvPr/>
        </p:nvPicPr>
        <p:blipFill>
          <a:blip r:embed="rId3"/>
          <a:stretch>
            <a:fillRect/>
          </a:stretch>
        </p:blipFill>
        <p:spPr>
          <a:xfrm>
            <a:off x="8540313" y="1942674"/>
            <a:ext cx="3220299" cy="4213170"/>
          </a:xfrm>
          <a:prstGeom prst="rect">
            <a:avLst/>
          </a:prstGeom>
        </p:spPr>
      </p:pic>
    </p:spTree>
    <p:extLst>
      <p:ext uri="{BB962C8B-B14F-4D97-AF65-F5344CB8AC3E}">
        <p14:creationId xmlns:p14="http://schemas.microsoft.com/office/powerpoint/2010/main" val="7756339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80211-2933-75AC-9C4E-116916C739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D2C798-C62E-7291-D86C-68173CAB40A5}"/>
              </a:ext>
            </a:extLst>
          </p:cNvPr>
          <p:cNvSpPr>
            <a:spLocks noGrp="1"/>
          </p:cNvSpPr>
          <p:nvPr>
            <p:ph type="title"/>
          </p:nvPr>
        </p:nvSpPr>
        <p:spPr/>
        <p:txBody>
          <a:bodyPr/>
          <a:lstStyle/>
          <a:p>
            <a:r>
              <a:rPr lang="en-US" b="1" dirty="0"/>
              <a:t>TSP Projects Summary</a:t>
            </a:r>
          </a:p>
        </p:txBody>
      </p:sp>
      <p:graphicFrame>
        <p:nvGraphicFramePr>
          <p:cNvPr id="6" name="Table 5">
            <a:extLst>
              <a:ext uri="{FF2B5EF4-FFF2-40B4-BE49-F238E27FC236}">
                <a16:creationId xmlns:a16="http://schemas.microsoft.com/office/drawing/2014/main" id="{B636FCA9-1D64-653B-CBCD-65029DCEE53E}"/>
              </a:ext>
            </a:extLst>
          </p:cNvPr>
          <p:cNvGraphicFramePr>
            <a:graphicFrameLocks noGrp="1"/>
          </p:cNvGraphicFramePr>
          <p:nvPr>
            <p:extLst>
              <p:ext uri="{D42A27DB-BD31-4B8C-83A1-F6EECF244321}">
                <p14:modId xmlns:p14="http://schemas.microsoft.com/office/powerpoint/2010/main" val="2675470132"/>
              </p:ext>
            </p:extLst>
          </p:nvPr>
        </p:nvGraphicFramePr>
        <p:xfrm>
          <a:off x="431739" y="1876129"/>
          <a:ext cx="11328520" cy="3751406"/>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S-6</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380 south of NE 3rd St:</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Evaluate access management along the corridor.</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Near</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N/A</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S-7</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Juniper Canyon Rd variable speed limit:</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Implement variable speed limit based on weather conditions.</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Near</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TBD based on future evaluation</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txBody>
                  <a:tcPr marL="0" marR="0" marT="0" marB="0"/>
                </a:tc>
                <a:extLst>
                  <a:ext uri="{0D108BD9-81ED-4DB2-BD59-A6C34878D82A}">
                    <a16:rowId xmlns:a16="http://schemas.microsoft.com/office/drawing/2014/main" val="370990224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S-8</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Juniper Canyon Rd alignment delineation:</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Add raised pavement markers on SE Juniper Canyon Rd.</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Add edge-line rumble strips to SE Juniper Canyon Rd.</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Near</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$94,000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 </a:t>
                      </a:r>
                    </a:p>
                  </a:txBody>
                  <a:tcPr marL="0" marR="0" marT="0" marB="0"/>
                </a:tc>
                <a:extLst>
                  <a:ext uri="{0D108BD9-81ED-4DB2-BD59-A6C34878D82A}">
                    <a16:rowId xmlns:a16="http://schemas.microsoft.com/office/drawing/2014/main" val="2454233583"/>
                  </a:ext>
                </a:extLst>
              </a:tr>
            </a:tbl>
          </a:graphicData>
        </a:graphic>
      </p:graphicFrame>
    </p:spTree>
    <p:extLst>
      <p:ext uri="{BB962C8B-B14F-4D97-AF65-F5344CB8AC3E}">
        <p14:creationId xmlns:p14="http://schemas.microsoft.com/office/powerpoint/2010/main" val="85472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0467C-44D7-2B1D-92DB-77A752805F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9A7687-254B-AD95-A879-663F555BC7A7}"/>
              </a:ext>
            </a:extLst>
          </p:cNvPr>
          <p:cNvSpPr>
            <a:spLocks noGrp="1"/>
          </p:cNvSpPr>
          <p:nvPr>
            <p:ph type="title"/>
          </p:nvPr>
        </p:nvSpPr>
        <p:spPr/>
        <p:txBody>
          <a:bodyPr/>
          <a:lstStyle/>
          <a:p>
            <a:r>
              <a:rPr lang="en-US" b="1" dirty="0"/>
              <a:t>TSP Projects Summary</a:t>
            </a:r>
          </a:p>
        </p:txBody>
      </p:sp>
      <p:graphicFrame>
        <p:nvGraphicFramePr>
          <p:cNvPr id="6" name="Table 5">
            <a:extLst>
              <a:ext uri="{FF2B5EF4-FFF2-40B4-BE49-F238E27FC236}">
                <a16:creationId xmlns:a16="http://schemas.microsoft.com/office/drawing/2014/main" id="{082A83AA-9E0F-A128-FDAB-007EB90BA8EC}"/>
              </a:ext>
            </a:extLst>
          </p:cNvPr>
          <p:cNvGraphicFramePr>
            <a:graphicFrameLocks noGrp="1"/>
          </p:cNvGraphicFramePr>
          <p:nvPr>
            <p:extLst>
              <p:ext uri="{D42A27DB-BD31-4B8C-83A1-F6EECF244321}">
                <p14:modId xmlns:p14="http://schemas.microsoft.com/office/powerpoint/2010/main" val="255892993"/>
              </p:ext>
            </p:extLst>
          </p:nvPr>
        </p:nvGraphicFramePr>
        <p:xfrm>
          <a:off x="431739" y="1876129"/>
          <a:ext cx="11328520" cy="4076526"/>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S-9</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Juniper Canyon Rd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Add or enhance horizontal curve signage and markings.</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Near</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$10,000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S-10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Powell Butte Rd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Add or enhance horizontal curves pavement markings.</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Near</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$10,000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txBody>
                  <a:tcPr marL="0" marR="0" marT="0" marB="0"/>
                </a:tc>
                <a:extLst>
                  <a:ext uri="{0D108BD9-81ED-4DB2-BD59-A6C34878D82A}">
                    <a16:rowId xmlns:a16="http://schemas.microsoft.com/office/drawing/2014/main" val="370990224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T-3</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Dial-a-ride enhancements and transportation network company encouragement.</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Near</a:t>
                      </a:r>
                    </a:p>
                  </a:txBody>
                  <a:tcPr marL="0" marR="0" marT="0" marB="0"/>
                </a:tc>
                <a:tc gridSpan="2">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Already adopted as part of other plans. </a:t>
                      </a:r>
                    </a:p>
                  </a:txBody>
                  <a:tcPr marL="0" marR="0" marT="0" marB="0"/>
                </a:tc>
                <a:tc hMerge="1">
                  <a:txBody>
                    <a:bodyPr/>
                    <a:lstStyle/>
                    <a:p>
                      <a:endParaRPr lang="en-US"/>
                    </a:p>
                  </a:txBody>
                  <a:tcPr/>
                </a:tc>
                <a:extLst>
                  <a:ext uri="{0D108BD9-81ED-4DB2-BD59-A6C34878D82A}">
                    <a16:rowId xmlns:a16="http://schemas.microsoft.com/office/drawing/2014/main" val="2454233583"/>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T-4</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Transit community outreach.</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Near</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Variable</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a:t>
                      </a:r>
                    </a:p>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City of Prineville</a:t>
                      </a:r>
                    </a:p>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txBody>
                  <a:tcPr marL="0" marR="0" marT="0" marB="0"/>
                </a:tc>
                <a:extLst>
                  <a:ext uri="{0D108BD9-81ED-4DB2-BD59-A6C34878D82A}">
                    <a16:rowId xmlns:a16="http://schemas.microsoft.com/office/drawing/2014/main" val="2496773765"/>
                  </a:ext>
                </a:extLst>
              </a:tr>
            </a:tbl>
          </a:graphicData>
        </a:graphic>
      </p:graphicFrame>
    </p:spTree>
    <p:extLst>
      <p:ext uri="{BB962C8B-B14F-4D97-AF65-F5344CB8AC3E}">
        <p14:creationId xmlns:p14="http://schemas.microsoft.com/office/powerpoint/2010/main" val="40821402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35330-5E86-A18F-F6BC-D844C6900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7B7DC0-65B2-4372-8789-966AA2B69FA5}"/>
              </a:ext>
            </a:extLst>
          </p:cNvPr>
          <p:cNvSpPr>
            <a:spLocks noGrp="1"/>
          </p:cNvSpPr>
          <p:nvPr>
            <p:ph type="title"/>
          </p:nvPr>
        </p:nvSpPr>
        <p:spPr/>
        <p:txBody>
          <a:bodyPr/>
          <a:lstStyle/>
          <a:p>
            <a:r>
              <a:rPr lang="en-US" b="1" dirty="0"/>
              <a:t>TSP Projects Summary</a:t>
            </a:r>
          </a:p>
        </p:txBody>
      </p:sp>
      <p:graphicFrame>
        <p:nvGraphicFramePr>
          <p:cNvPr id="6" name="Table 5">
            <a:extLst>
              <a:ext uri="{FF2B5EF4-FFF2-40B4-BE49-F238E27FC236}">
                <a16:creationId xmlns:a16="http://schemas.microsoft.com/office/drawing/2014/main" id="{4180527E-5764-54F9-7B0E-3277E597EB74}"/>
              </a:ext>
            </a:extLst>
          </p:cNvPr>
          <p:cNvGraphicFramePr>
            <a:graphicFrameLocks noGrp="1"/>
          </p:cNvGraphicFramePr>
          <p:nvPr>
            <p:extLst>
              <p:ext uri="{D42A27DB-BD31-4B8C-83A1-F6EECF244321}">
                <p14:modId xmlns:p14="http://schemas.microsoft.com/office/powerpoint/2010/main" val="2646800542"/>
              </p:ext>
            </p:extLst>
          </p:nvPr>
        </p:nvGraphicFramePr>
        <p:xfrm>
          <a:off x="431739" y="1876129"/>
          <a:ext cx="11328520" cy="4350846"/>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R-1A</a:t>
                      </a:r>
                    </a:p>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 </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126 &amp; Powell Butte: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Construct a single‑lane roundabout.</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$3,400,000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 Development, Local Funds</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R-2A</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126 &amp; SW Williams Rd: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Construct a single-lane roundabout.</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Requires an Intersection Control Evaluation to determine appropriate traffic control change. </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$3,400,000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 Safe Routes to School, Local Funds</a:t>
                      </a:r>
                    </a:p>
                  </a:txBody>
                  <a:tcPr marL="0" marR="0" marT="0" marB="0"/>
                </a:tc>
                <a:extLst>
                  <a:ext uri="{0D108BD9-81ED-4DB2-BD59-A6C34878D82A}">
                    <a16:rowId xmlns:a16="http://schemas.microsoft.com/office/drawing/2014/main" val="370990224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R-5</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126 at Kissler Rd.</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Balance destination access with mobility and safety of the transportation system.</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$20,000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a:t>
                      </a:r>
                    </a:p>
                  </a:txBody>
                  <a:tcPr marL="0" marR="0" marT="0" marB="0"/>
                </a:tc>
                <a:extLst>
                  <a:ext uri="{0D108BD9-81ED-4DB2-BD59-A6C34878D82A}">
                    <a16:rowId xmlns:a16="http://schemas.microsoft.com/office/drawing/2014/main" val="2454233583"/>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R-6</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126 at Copley Rd.</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Balance destination access with mobility and safety of the transportation system.</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$20,000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a:t>
                      </a:r>
                    </a:p>
                  </a:txBody>
                  <a:tcPr marL="0" marR="0" marT="0" marB="0"/>
                </a:tc>
                <a:extLst>
                  <a:ext uri="{0D108BD9-81ED-4DB2-BD59-A6C34878D82A}">
                    <a16:rowId xmlns:a16="http://schemas.microsoft.com/office/drawing/2014/main" val="2496773765"/>
                  </a:ext>
                </a:extLst>
              </a:tr>
            </a:tbl>
          </a:graphicData>
        </a:graphic>
      </p:graphicFrame>
    </p:spTree>
    <p:extLst>
      <p:ext uri="{BB962C8B-B14F-4D97-AF65-F5344CB8AC3E}">
        <p14:creationId xmlns:p14="http://schemas.microsoft.com/office/powerpoint/2010/main" val="37504849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8FA31-44C5-B7AD-72DB-34CB2AB99D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DDC670-A3D3-CDD3-AA88-D2864AD8309C}"/>
              </a:ext>
            </a:extLst>
          </p:cNvPr>
          <p:cNvSpPr>
            <a:spLocks noGrp="1"/>
          </p:cNvSpPr>
          <p:nvPr>
            <p:ph type="title"/>
          </p:nvPr>
        </p:nvSpPr>
        <p:spPr/>
        <p:txBody>
          <a:bodyPr/>
          <a:lstStyle/>
          <a:p>
            <a:r>
              <a:rPr lang="en-US" b="1" dirty="0"/>
              <a:t>TSP Projects Summary</a:t>
            </a:r>
          </a:p>
        </p:txBody>
      </p:sp>
      <p:graphicFrame>
        <p:nvGraphicFramePr>
          <p:cNvPr id="6" name="Table 5">
            <a:extLst>
              <a:ext uri="{FF2B5EF4-FFF2-40B4-BE49-F238E27FC236}">
                <a16:creationId xmlns:a16="http://schemas.microsoft.com/office/drawing/2014/main" id="{176CBA13-D898-BD3E-6243-694C2DC31A48}"/>
              </a:ext>
            </a:extLst>
          </p:cNvPr>
          <p:cNvGraphicFramePr>
            <a:graphicFrameLocks noGrp="1"/>
          </p:cNvGraphicFramePr>
          <p:nvPr>
            <p:extLst>
              <p:ext uri="{D42A27DB-BD31-4B8C-83A1-F6EECF244321}">
                <p14:modId xmlns:p14="http://schemas.microsoft.com/office/powerpoint/2010/main" val="3818363831"/>
              </p:ext>
            </p:extLst>
          </p:nvPr>
        </p:nvGraphicFramePr>
        <p:xfrm>
          <a:off x="431739" y="1876129"/>
          <a:ext cx="11328520" cy="4368800"/>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R-7</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126 at Minson Rd.</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Balance destination access with mobility and safety of the transportation system.</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$20,000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R-8</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126 at Yates Rd.</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Balance destination access with mobility and safety of the transportation system.</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$20,000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a:t>
                      </a:r>
                    </a:p>
                  </a:txBody>
                  <a:tcPr marL="0" marR="0" marT="0" marB="0"/>
                </a:tc>
                <a:extLst>
                  <a:ext uri="{0D108BD9-81ED-4DB2-BD59-A6C34878D82A}">
                    <a16:rowId xmlns:a16="http://schemas.microsoft.com/office/drawing/2014/main" val="370990224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R-9</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126 at Wiley Rd.</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Balance destination access with mobility and safety of the transportation system.</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$20,000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a:t>
                      </a:r>
                    </a:p>
                  </a:txBody>
                  <a:tcPr marL="0" marR="0" marT="0" marB="0"/>
                </a:tc>
                <a:extLst>
                  <a:ext uri="{0D108BD9-81ED-4DB2-BD59-A6C34878D82A}">
                    <a16:rowId xmlns:a16="http://schemas.microsoft.com/office/drawing/2014/main" val="2454233583"/>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BR-1</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County Road 221 bridge over Paulina</a:t>
                      </a:r>
                    </a:p>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Creek (NBI Bridge 19083):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Study cost of repairing or replacing this functionally obsolete bridge. </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$30,000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Grants</a:t>
                      </a:r>
                    </a:p>
                  </a:txBody>
                  <a:tcPr marL="0" marR="0" marT="0" marB="0"/>
                </a:tc>
                <a:extLst>
                  <a:ext uri="{0D108BD9-81ED-4DB2-BD59-A6C34878D82A}">
                    <a16:rowId xmlns:a16="http://schemas.microsoft.com/office/drawing/2014/main" val="2496773765"/>
                  </a:ext>
                </a:extLst>
              </a:tr>
            </a:tbl>
          </a:graphicData>
        </a:graphic>
      </p:graphicFrame>
    </p:spTree>
    <p:extLst>
      <p:ext uri="{BB962C8B-B14F-4D97-AF65-F5344CB8AC3E}">
        <p14:creationId xmlns:p14="http://schemas.microsoft.com/office/powerpoint/2010/main" val="36011836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6DB12-CC85-6005-FACF-BBDBAC4BFD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7F2328-42CE-0BE3-BB07-EC0B987548F9}"/>
              </a:ext>
            </a:extLst>
          </p:cNvPr>
          <p:cNvSpPr>
            <a:spLocks noGrp="1"/>
          </p:cNvSpPr>
          <p:nvPr>
            <p:ph type="title"/>
          </p:nvPr>
        </p:nvSpPr>
        <p:spPr/>
        <p:txBody>
          <a:bodyPr/>
          <a:lstStyle/>
          <a:p>
            <a:r>
              <a:rPr lang="en-US" b="1" dirty="0"/>
              <a:t>TSP Projects Summary</a:t>
            </a:r>
          </a:p>
        </p:txBody>
      </p:sp>
      <p:graphicFrame>
        <p:nvGraphicFramePr>
          <p:cNvPr id="6" name="Table 5">
            <a:extLst>
              <a:ext uri="{FF2B5EF4-FFF2-40B4-BE49-F238E27FC236}">
                <a16:creationId xmlns:a16="http://schemas.microsoft.com/office/drawing/2014/main" id="{0ED5B872-55F3-FE78-2DA5-C72A6AA89F69}"/>
              </a:ext>
            </a:extLst>
          </p:cNvPr>
          <p:cNvGraphicFramePr>
            <a:graphicFrameLocks noGrp="1"/>
          </p:cNvGraphicFramePr>
          <p:nvPr>
            <p:extLst>
              <p:ext uri="{D42A27DB-BD31-4B8C-83A1-F6EECF244321}">
                <p14:modId xmlns:p14="http://schemas.microsoft.com/office/powerpoint/2010/main" val="93088518"/>
              </p:ext>
            </p:extLst>
          </p:nvPr>
        </p:nvGraphicFramePr>
        <p:xfrm>
          <a:off x="431739" y="1876129"/>
          <a:ext cx="11328520" cy="4025726"/>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BR-2</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SW Powell Butte Hwy bridge over Powell Butte Canal (NBI Bridge 03291):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Replace bridge.</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$1,500,000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Grants</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BR-3</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SW Powell Butte Hwy bridge over Powell Butte Wasteway (NBI Bridge 03293):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Replace bridge.</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$1,500,000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Grants</a:t>
                      </a:r>
                    </a:p>
                  </a:txBody>
                  <a:tcPr marL="0" marR="0" marT="0" marB="0"/>
                </a:tc>
                <a:extLst>
                  <a:ext uri="{0D108BD9-81ED-4DB2-BD59-A6C34878D82A}">
                    <a16:rowId xmlns:a16="http://schemas.microsoft.com/office/drawing/2014/main" val="370990224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BR-4</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Johnson Creek Rd NE bridge over Ochoco Main Canal (NBI Bridge 13C06A):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Replace bridge.</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$1,500,000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Grants</a:t>
                      </a:r>
                    </a:p>
                  </a:txBody>
                  <a:tcPr marL="0" marR="0" marT="0" marB="0"/>
                </a:tc>
                <a:extLst>
                  <a:ext uri="{0D108BD9-81ED-4DB2-BD59-A6C34878D82A}">
                    <a16:rowId xmlns:a16="http://schemas.microsoft.com/office/drawing/2014/main" val="2454233583"/>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BR-5</a:t>
                      </a:r>
                    </a:p>
                  </a:txBody>
                  <a:tcPr marL="0" marR="0" marT="0" marB="0"/>
                </a:tc>
                <a:tc>
                  <a:txBody>
                    <a:bodyPr/>
                    <a:lstStyle/>
                    <a:p>
                      <a:pPr marL="73025" marR="73025">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Non-NBI bridge replacement program:</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Replace one non-NBI bridge per year. </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$4,500,000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txBody>
                  <a:tcPr marL="0" marR="0" marT="0" marB="0"/>
                </a:tc>
                <a:extLst>
                  <a:ext uri="{0D108BD9-81ED-4DB2-BD59-A6C34878D82A}">
                    <a16:rowId xmlns:a16="http://schemas.microsoft.com/office/drawing/2014/main" val="2496773765"/>
                  </a:ext>
                </a:extLst>
              </a:tr>
            </a:tbl>
          </a:graphicData>
        </a:graphic>
      </p:graphicFrame>
    </p:spTree>
    <p:extLst>
      <p:ext uri="{BB962C8B-B14F-4D97-AF65-F5344CB8AC3E}">
        <p14:creationId xmlns:p14="http://schemas.microsoft.com/office/powerpoint/2010/main" val="437496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743A7-811B-71FE-B509-83AC426BC0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A51BA2-B1AA-B755-3399-23D5508E473B}"/>
              </a:ext>
            </a:extLst>
          </p:cNvPr>
          <p:cNvSpPr>
            <a:spLocks noGrp="1"/>
          </p:cNvSpPr>
          <p:nvPr>
            <p:ph type="title"/>
          </p:nvPr>
        </p:nvSpPr>
        <p:spPr/>
        <p:txBody>
          <a:bodyPr/>
          <a:lstStyle/>
          <a:p>
            <a:r>
              <a:rPr lang="en-US" b="1" dirty="0"/>
              <a:t>TSP Projects Summary</a:t>
            </a:r>
          </a:p>
        </p:txBody>
      </p:sp>
      <p:graphicFrame>
        <p:nvGraphicFramePr>
          <p:cNvPr id="6" name="Table 5">
            <a:extLst>
              <a:ext uri="{FF2B5EF4-FFF2-40B4-BE49-F238E27FC236}">
                <a16:creationId xmlns:a16="http://schemas.microsoft.com/office/drawing/2014/main" id="{0E9002D3-64A2-EE99-EA7C-772B1691E63C}"/>
              </a:ext>
            </a:extLst>
          </p:cNvPr>
          <p:cNvGraphicFramePr>
            <a:graphicFrameLocks noGrp="1"/>
          </p:cNvGraphicFramePr>
          <p:nvPr>
            <p:extLst>
              <p:ext uri="{D42A27DB-BD31-4B8C-83A1-F6EECF244321}">
                <p14:modId xmlns:p14="http://schemas.microsoft.com/office/powerpoint/2010/main" val="76611559"/>
              </p:ext>
            </p:extLst>
          </p:nvPr>
        </p:nvGraphicFramePr>
        <p:xfrm>
          <a:off x="431739" y="1876129"/>
          <a:ext cx="11328520" cy="4109372"/>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S-2</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Rimrock Acres Loop &amp; OR 370:</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Install lighting.</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Install raised pavement markings.</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Evaluate existing curve warning signage locations and warning speeds.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Install curve chevrons, guardrail, and rumble strips.</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$180,000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Grants</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S-11</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Davis Loop Rd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Remove trees within clear zone.</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TBD based on future study</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txBody>
                  <a:tcPr marL="0" marR="0" marT="0" marB="0"/>
                </a:tc>
                <a:extLst>
                  <a:ext uri="{0D108BD9-81ED-4DB2-BD59-A6C34878D82A}">
                    <a16:rowId xmlns:a16="http://schemas.microsoft.com/office/drawing/2014/main" val="370990224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S-12</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Powell Butte (OR 126)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Install/maintain speed feedback signs.</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$50,000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a:t>
                      </a:r>
                    </a:p>
                  </a:txBody>
                  <a:tcPr marL="0" marR="0" marT="0" marB="0"/>
                </a:tc>
                <a:extLst>
                  <a:ext uri="{0D108BD9-81ED-4DB2-BD59-A6C34878D82A}">
                    <a16:rowId xmlns:a16="http://schemas.microsoft.com/office/drawing/2014/main" val="2454233583"/>
                  </a:ext>
                </a:extLst>
              </a:tr>
            </a:tbl>
          </a:graphicData>
        </a:graphic>
      </p:graphicFrame>
    </p:spTree>
    <p:extLst>
      <p:ext uri="{BB962C8B-B14F-4D97-AF65-F5344CB8AC3E}">
        <p14:creationId xmlns:p14="http://schemas.microsoft.com/office/powerpoint/2010/main" val="29738937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38E9D-E6AE-8707-D483-01D2995E2D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9386D7-FF3D-1B60-E79C-FBDF5D6E2F69}"/>
              </a:ext>
            </a:extLst>
          </p:cNvPr>
          <p:cNvSpPr>
            <a:spLocks noGrp="1"/>
          </p:cNvSpPr>
          <p:nvPr>
            <p:ph type="title"/>
          </p:nvPr>
        </p:nvSpPr>
        <p:spPr/>
        <p:txBody>
          <a:bodyPr/>
          <a:lstStyle/>
          <a:p>
            <a:r>
              <a:rPr lang="en-US" b="1" dirty="0"/>
              <a:t>TSP Projects Summary</a:t>
            </a:r>
          </a:p>
        </p:txBody>
      </p:sp>
      <p:graphicFrame>
        <p:nvGraphicFramePr>
          <p:cNvPr id="6" name="Table 5">
            <a:extLst>
              <a:ext uri="{FF2B5EF4-FFF2-40B4-BE49-F238E27FC236}">
                <a16:creationId xmlns:a16="http://schemas.microsoft.com/office/drawing/2014/main" id="{2A16CA09-4FDA-706C-BE02-720D673FDA4C}"/>
              </a:ext>
            </a:extLst>
          </p:cNvPr>
          <p:cNvGraphicFramePr>
            <a:graphicFrameLocks noGrp="1"/>
          </p:cNvGraphicFramePr>
          <p:nvPr>
            <p:extLst>
              <p:ext uri="{D42A27DB-BD31-4B8C-83A1-F6EECF244321}">
                <p14:modId xmlns:p14="http://schemas.microsoft.com/office/powerpoint/2010/main" val="3341016681"/>
              </p:ext>
            </p:extLst>
          </p:nvPr>
        </p:nvGraphicFramePr>
        <p:xfrm>
          <a:off x="431739" y="1876129"/>
          <a:ext cx="11328520" cy="3169920"/>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S-13</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US 26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Add systemic safety treatments, including edgeline rumble strips.</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$50,000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S-14</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Lamonta Rd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Install horizontal curve signage, speed feedback sign, and delineators.</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$50,000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txBody>
                  <a:tcPr marL="0" marR="0" marT="0" marB="0"/>
                </a:tc>
                <a:extLst>
                  <a:ext uri="{0D108BD9-81ED-4DB2-BD59-A6C34878D82A}">
                    <a16:rowId xmlns:a16="http://schemas.microsoft.com/office/drawing/2014/main" val="370990224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S-15</a:t>
                      </a:r>
                    </a:p>
                  </a:txBody>
                  <a:tcPr marL="0" marR="0" marT="0" marB="0"/>
                </a:tc>
                <a:tc>
                  <a:txBody>
                    <a:bodyPr/>
                    <a:lstStyle/>
                    <a:p>
                      <a:pPr marL="73025" marR="73025">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126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Install systemic safety treatments, including edgeline and centerline rumble strips.</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$50,000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a:t>
                      </a:r>
                    </a:p>
                  </a:txBody>
                  <a:tcPr marL="0" marR="0" marT="0" marB="0"/>
                </a:tc>
                <a:extLst>
                  <a:ext uri="{0D108BD9-81ED-4DB2-BD59-A6C34878D82A}">
                    <a16:rowId xmlns:a16="http://schemas.microsoft.com/office/drawing/2014/main" val="2454233583"/>
                  </a:ext>
                </a:extLst>
              </a:tr>
            </a:tbl>
          </a:graphicData>
        </a:graphic>
      </p:graphicFrame>
    </p:spTree>
    <p:extLst>
      <p:ext uri="{BB962C8B-B14F-4D97-AF65-F5344CB8AC3E}">
        <p14:creationId xmlns:p14="http://schemas.microsoft.com/office/powerpoint/2010/main" val="18074496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6A280-1F4E-39A3-755F-F3FDA55435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6E938B-6C76-FF00-17DB-22F1F2D6D5DE}"/>
              </a:ext>
            </a:extLst>
          </p:cNvPr>
          <p:cNvSpPr>
            <a:spLocks noGrp="1"/>
          </p:cNvSpPr>
          <p:nvPr>
            <p:ph type="title"/>
          </p:nvPr>
        </p:nvSpPr>
        <p:spPr/>
        <p:txBody>
          <a:bodyPr/>
          <a:lstStyle/>
          <a:p>
            <a:r>
              <a:rPr lang="en-US" b="1" dirty="0"/>
              <a:t>TSP Projects Summary</a:t>
            </a:r>
          </a:p>
        </p:txBody>
      </p:sp>
      <p:graphicFrame>
        <p:nvGraphicFramePr>
          <p:cNvPr id="6" name="Table 5">
            <a:extLst>
              <a:ext uri="{FF2B5EF4-FFF2-40B4-BE49-F238E27FC236}">
                <a16:creationId xmlns:a16="http://schemas.microsoft.com/office/drawing/2014/main" id="{85A4DEE3-DF74-6F98-D31D-4FBBDAF76CF9}"/>
              </a:ext>
            </a:extLst>
          </p:cNvPr>
          <p:cNvGraphicFramePr>
            <a:graphicFrameLocks noGrp="1"/>
          </p:cNvGraphicFramePr>
          <p:nvPr>
            <p:extLst>
              <p:ext uri="{D42A27DB-BD31-4B8C-83A1-F6EECF244321}">
                <p14:modId xmlns:p14="http://schemas.microsoft.com/office/powerpoint/2010/main" val="1061158744"/>
              </p:ext>
            </p:extLst>
          </p:nvPr>
        </p:nvGraphicFramePr>
        <p:xfrm>
          <a:off x="431739" y="1876129"/>
          <a:ext cx="11328520" cy="3426286"/>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B-1</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126 from SW Powell Butte Hwy to Prineville urban growth boundary: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Add shared-use trail along the south side of OR 126.</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$6,600,000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 Local Funds</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B-8</a:t>
                      </a:r>
                    </a:p>
                  </a:txBody>
                  <a:tcPr marL="0" marR="0" marT="0" marB="0" anchor="ctr"/>
                </a:tc>
                <a:tc>
                  <a:txBody>
                    <a:bodyPr/>
                    <a:lstStyle/>
                    <a:p>
                      <a:pPr marL="73025" marR="73025">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27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Add shared-use trail to connect to planned path in Prineville.</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$4,400,000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 Local Funds</a:t>
                      </a:r>
                    </a:p>
                  </a:txBody>
                  <a:tcPr marL="0" marR="0" marT="0" marB="0"/>
                </a:tc>
                <a:extLst>
                  <a:ext uri="{0D108BD9-81ED-4DB2-BD59-A6C34878D82A}">
                    <a16:rowId xmlns:a16="http://schemas.microsoft.com/office/drawing/2014/main" val="370990224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B-9</a:t>
                      </a:r>
                    </a:p>
                  </a:txBody>
                  <a:tcPr marL="0" marR="0" marT="0" marB="0" anchor="ctr"/>
                </a:tc>
                <a:tc>
                  <a:txBody>
                    <a:bodyPr/>
                    <a:lstStyle/>
                    <a:p>
                      <a:pPr marL="73025" marR="73025">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Countywide</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Add bicycle route signage.</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$50,000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txBody>
                  <a:tcPr marL="0" marR="0" marT="0" marB="0"/>
                </a:tc>
                <a:extLst>
                  <a:ext uri="{0D108BD9-81ED-4DB2-BD59-A6C34878D82A}">
                    <a16:rowId xmlns:a16="http://schemas.microsoft.com/office/drawing/2014/main" val="2454233583"/>
                  </a:ext>
                </a:extLst>
              </a:tr>
            </a:tbl>
          </a:graphicData>
        </a:graphic>
      </p:graphicFrame>
    </p:spTree>
    <p:extLst>
      <p:ext uri="{BB962C8B-B14F-4D97-AF65-F5344CB8AC3E}">
        <p14:creationId xmlns:p14="http://schemas.microsoft.com/office/powerpoint/2010/main" val="41222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AD218-E639-F91C-3E4A-88F1B66536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585D27-7651-A1A3-2499-34289796AAC4}"/>
              </a:ext>
            </a:extLst>
          </p:cNvPr>
          <p:cNvSpPr>
            <a:spLocks noGrp="1"/>
          </p:cNvSpPr>
          <p:nvPr>
            <p:ph type="title"/>
          </p:nvPr>
        </p:nvSpPr>
        <p:spPr/>
        <p:txBody>
          <a:bodyPr/>
          <a:lstStyle/>
          <a:p>
            <a:r>
              <a:rPr lang="en-US" b="1" dirty="0"/>
              <a:t>TSP Projects Summary</a:t>
            </a:r>
          </a:p>
        </p:txBody>
      </p:sp>
      <p:graphicFrame>
        <p:nvGraphicFramePr>
          <p:cNvPr id="6" name="Table 5">
            <a:extLst>
              <a:ext uri="{FF2B5EF4-FFF2-40B4-BE49-F238E27FC236}">
                <a16:creationId xmlns:a16="http://schemas.microsoft.com/office/drawing/2014/main" id="{F8C9E87B-A648-5EF3-A913-A51AE48310DD}"/>
              </a:ext>
            </a:extLst>
          </p:cNvPr>
          <p:cNvGraphicFramePr>
            <a:graphicFrameLocks noGrp="1"/>
          </p:cNvGraphicFramePr>
          <p:nvPr>
            <p:extLst>
              <p:ext uri="{D42A27DB-BD31-4B8C-83A1-F6EECF244321}">
                <p14:modId xmlns:p14="http://schemas.microsoft.com/office/powerpoint/2010/main" val="1379313593"/>
              </p:ext>
            </p:extLst>
          </p:nvPr>
        </p:nvGraphicFramePr>
        <p:xfrm>
          <a:off x="431739" y="1876129"/>
          <a:ext cx="11328520" cy="3974926"/>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P-1A</a:t>
                      </a:r>
                    </a:p>
                  </a:txBody>
                  <a:tcPr marL="0" marR="0" marT="0" marB="0"/>
                </a:tc>
                <a:tc>
                  <a:txBody>
                    <a:bodyPr/>
                    <a:lstStyle/>
                    <a:p>
                      <a:pPr marL="73025" marR="73025">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126 and SW Williams Rd:</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Install sidewalk, curb and gutter, curb ramps, and intersection lighting.</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Install marked crosswalks on all four legs of the intersection.</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$2,900,000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a:t>
                      </a:r>
                    </a:p>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Sidewalk Improvement Program</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T-1</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Crook County Service Enhancement Plan:</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Institute evening and Saturday limited circulation as part of Route 26 flex route.</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Already adopted as part of other plans. </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 </a:t>
                      </a:r>
                    </a:p>
                  </a:txBody>
                  <a:tcPr marL="0" marR="0" marT="0" marB="0"/>
                </a:tc>
                <a:extLst>
                  <a:ext uri="{0D108BD9-81ED-4DB2-BD59-A6C34878D82A}">
                    <a16:rowId xmlns:a16="http://schemas.microsoft.com/office/drawing/2014/main" val="370990224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F-2</a:t>
                      </a:r>
                    </a:p>
                  </a:txBody>
                  <a:tcPr marL="0" marR="0" marT="0" marB="0" anchor="ctr"/>
                </a:tc>
                <a:tc>
                  <a:txBody>
                    <a:bodyPr/>
                    <a:lstStyle/>
                    <a:p>
                      <a:pPr marL="73025" marR="73025">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US 26 railroad bridge feasibility study.</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Medium</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$35,000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a:t>
                      </a:r>
                    </a:p>
                  </a:txBody>
                  <a:tcPr marL="0" marR="0" marT="0" marB="0"/>
                </a:tc>
                <a:extLst>
                  <a:ext uri="{0D108BD9-81ED-4DB2-BD59-A6C34878D82A}">
                    <a16:rowId xmlns:a16="http://schemas.microsoft.com/office/drawing/2014/main" val="2454233583"/>
                  </a:ext>
                </a:extLst>
              </a:tr>
            </a:tbl>
          </a:graphicData>
        </a:graphic>
      </p:graphicFrame>
    </p:spTree>
    <p:extLst>
      <p:ext uri="{BB962C8B-B14F-4D97-AF65-F5344CB8AC3E}">
        <p14:creationId xmlns:p14="http://schemas.microsoft.com/office/powerpoint/2010/main" val="23439064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F115C-0987-232B-AB77-3426E79B53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44B7EB-3FF1-D5FE-8230-CC80AB159D63}"/>
              </a:ext>
            </a:extLst>
          </p:cNvPr>
          <p:cNvSpPr>
            <a:spLocks noGrp="1"/>
          </p:cNvSpPr>
          <p:nvPr>
            <p:ph type="title"/>
          </p:nvPr>
        </p:nvSpPr>
        <p:spPr/>
        <p:txBody>
          <a:bodyPr/>
          <a:lstStyle/>
          <a:p>
            <a:r>
              <a:rPr lang="en-US" b="1" dirty="0"/>
              <a:t>TSP Projects Summary</a:t>
            </a:r>
          </a:p>
        </p:txBody>
      </p:sp>
      <p:sp>
        <p:nvSpPr>
          <p:cNvPr id="4" name="Footer Placeholder 3">
            <a:extLst>
              <a:ext uri="{FF2B5EF4-FFF2-40B4-BE49-F238E27FC236}">
                <a16:creationId xmlns:a16="http://schemas.microsoft.com/office/drawing/2014/main" id="{D037E7D4-76B7-AA9A-5331-D035BFD39AA0}"/>
              </a:ext>
            </a:extLst>
          </p:cNvPr>
          <p:cNvSpPr>
            <a:spLocks noGrp="1"/>
          </p:cNvSpPr>
          <p:nvPr>
            <p:ph type="ftr" sz="quarter" idx="11"/>
          </p:nvPr>
        </p:nvSpPr>
        <p:spPr>
          <a:xfrm>
            <a:off x="581192" y="6049503"/>
            <a:ext cx="6917210" cy="365125"/>
          </a:xfrm>
        </p:spPr>
        <p:txBody>
          <a:bodyPr/>
          <a:lstStyle/>
          <a:p>
            <a:r>
              <a:rPr lang="en-US" dirty="0"/>
              <a:t>Planning Commission Work Session</a:t>
            </a:r>
          </a:p>
        </p:txBody>
      </p:sp>
      <p:graphicFrame>
        <p:nvGraphicFramePr>
          <p:cNvPr id="6" name="Table 5">
            <a:extLst>
              <a:ext uri="{FF2B5EF4-FFF2-40B4-BE49-F238E27FC236}">
                <a16:creationId xmlns:a16="http://schemas.microsoft.com/office/drawing/2014/main" id="{614C9F3D-6B9E-2928-1ECF-5145835F5071}"/>
              </a:ext>
            </a:extLst>
          </p:cNvPr>
          <p:cNvGraphicFramePr>
            <a:graphicFrameLocks noGrp="1"/>
          </p:cNvGraphicFramePr>
          <p:nvPr>
            <p:extLst>
              <p:ext uri="{D42A27DB-BD31-4B8C-83A1-F6EECF244321}">
                <p14:modId xmlns:p14="http://schemas.microsoft.com/office/powerpoint/2010/main" val="1726884354"/>
              </p:ext>
            </p:extLst>
          </p:nvPr>
        </p:nvGraphicFramePr>
        <p:xfrm>
          <a:off x="431739" y="1876129"/>
          <a:ext cx="11328520" cy="4452446"/>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R-4A</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SE Juniper Canyon Rd &amp; OR 380: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Realign intersection with left acceleration lane.</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Long</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$2,100,000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S-1</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S Powell Butte Hwy &amp; SW Bussett Rd:</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Install rumble strips along the curve.</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Implement variable speed limits that lower in icy conditions.</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Install lighting.</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Reassess curve warning signage and check sign spacing.</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Install acceleration lanes on S Powell Butte Hwy.</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Reconstruct intersection to simplify circulation patterns and turning movements.</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Long</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$870,000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Grants</a:t>
                      </a:r>
                    </a:p>
                  </a:txBody>
                  <a:tcPr marL="0" marR="0" marT="0" marB="0"/>
                </a:tc>
                <a:extLst>
                  <a:ext uri="{0D108BD9-81ED-4DB2-BD59-A6C34878D82A}">
                    <a16:rowId xmlns:a16="http://schemas.microsoft.com/office/drawing/2014/main" val="3709902241"/>
                  </a:ext>
                </a:extLst>
              </a:tr>
            </a:tbl>
          </a:graphicData>
        </a:graphic>
      </p:graphicFrame>
    </p:spTree>
    <p:extLst>
      <p:ext uri="{BB962C8B-B14F-4D97-AF65-F5344CB8AC3E}">
        <p14:creationId xmlns:p14="http://schemas.microsoft.com/office/powerpoint/2010/main" val="1905556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4B270-BCFD-F4D1-FAA7-F03752CBAF91}"/>
              </a:ext>
            </a:extLst>
          </p:cNvPr>
          <p:cNvSpPr>
            <a:spLocks noGrp="1"/>
          </p:cNvSpPr>
          <p:nvPr>
            <p:ph type="title"/>
          </p:nvPr>
        </p:nvSpPr>
        <p:spPr/>
        <p:txBody>
          <a:bodyPr/>
          <a:lstStyle/>
          <a:p>
            <a:r>
              <a:rPr lang="en-US" b="1" dirty="0"/>
              <a:t>Why are we updating the TSP now? </a:t>
            </a:r>
          </a:p>
        </p:txBody>
      </p:sp>
      <p:sp>
        <p:nvSpPr>
          <p:cNvPr id="7" name="Content Placeholder 2">
            <a:extLst>
              <a:ext uri="{FF2B5EF4-FFF2-40B4-BE49-F238E27FC236}">
                <a16:creationId xmlns:a16="http://schemas.microsoft.com/office/drawing/2014/main" id="{FAA36AB1-5061-CD21-6806-0515EC19AF5B}"/>
              </a:ext>
            </a:extLst>
          </p:cNvPr>
          <p:cNvSpPr txBox="1">
            <a:spLocks/>
          </p:cNvSpPr>
          <p:nvPr/>
        </p:nvSpPr>
        <p:spPr>
          <a:xfrm>
            <a:off x="581193" y="2180495"/>
            <a:ext cx="11201232" cy="377131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t>Growth in the county and surrounding areas has outpaced projections.</a:t>
            </a:r>
          </a:p>
          <a:p>
            <a:r>
              <a:rPr lang="en-US" sz="2400" dirty="0"/>
              <a:t>Increased demand on the transportation system has increased need to advance projects sooner and evaluate new solutions.</a:t>
            </a:r>
          </a:p>
          <a:p>
            <a:r>
              <a:rPr lang="en-US" sz="2400" dirty="0"/>
              <a:t>Safety for all modes of travel and increased connectivity are an important focus. </a:t>
            </a:r>
          </a:p>
          <a:p>
            <a:r>
              <a:rPr lang="en-US" sz="2400" dirty="0"/>
              <a:t>The TSP Update is a </a:t>
            </a:r>
            <a:r>
              <a:rPr lang="en-US" sz="2400" b="1" dirty="0"/>
              <a:t>focused </a:t>
            </a:r>
            <a:r>
              <a:rPr lang="en-US" sz="2400" dirty="0"/>
              <a:t>update to explore these issues. </a:t>
            </a:r>
          </a:p>
          <a:p>
            <a:endParaRPr lang="en-US" sz="2400" dirty="0"/>
          </a:p>
        </p:txBody>
      </p:sp>
    </p:spTree>
    <p:extLst>
      <p:ext uri="{BB962C8B-B14F-4D97-AF65-F5344CB8AC3E}">
        <p14:creationId xmlns:p14="http://schemas.microsoft.com/office/powerpoint/2010/main" val="14712057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C11B7-7FE3-F795-E342-8834298F8A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BB26B3-0C83-297D-C253-1262E40B883A}"/>
              </a:ext>
            </a:extLst>
          </p:cNvPr>
          <p:cNvSpPr>
            <a:spLocks noGrp="1"/>
          </p:cNvSpPr>
          <p:nvPr>
            <p:ph type="title"/>
          </p:nvPr>
        </p:nvSpPr>
        <p:spPr/>
        <p:txBody>
          <a:bodyPr/>
          <a:lstStyle/>
          <a:p>
            <a:r>
              <a:rPr lang="en-US" b="1" dirty="0"/>
              <a:t>TSP Projects Summary</a:t>
            </a:r>
          </a:p>
        </p:txBody>
      </p:sp>
      <p:graphicFrame>
        <p:nvGraphicFramePr>
          <p:cNvPr id="6" name="Table 5">
            <a:extLst>
              <a:ext uri="{FF2B5EF4-FFF2-40B4-BE49-F238E27FC236}">
                <a16:creationId xmlns:a16="http://schemas.microsoft.com/office/drawing/2014/main" id="{B1A263A9-1BA8-2007-1254-048C09FA4807}"/>
              </a:ext>
            </a:extLst>
          </p:cNvPr>
          <p:cNvGraphicFramePr>
            <a:graphicFrameLocks noGrp="1"/>
          </p:cNvGraphicFramePr>
          <p:nvPr>
            <p:extLst>
              <p:ext uri="{D42A27DB-BD31-4B8C-83A1-F6EECF244321}">
                <p14:modId xmlns:p14="http://schemas.microsoft.com/office/powerpoint/2010/main" val="3088816965"/>
              </p:ext>
            </p:extLst>
          </p:nvPr>
        </p:nvGraphicFramePr>
        <p:xfrm>
          <a:off x="431739" y="1876129"/>
          <a:ext cx="11328520" cy="4249246"/>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B-2</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Barnes Butte Rd: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Add paved shoulder to Barnes Butte Rd.</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Long</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$3,800,000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B-3</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Barnes Butte Shared-Use Trail Connections: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Add shared-use trail connecting Barnes Butte Rd to Iron Horse shared-use trail in Prineville.</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Long</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$4,900,000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txBody>
                  <a:tcPr marL="0" marR="0" marT="0" marB="0"/>
                </a:tc>
                <a:extLst>
                  <a:ext uri="{0D108BD9-81ED-4DB2-BD59-A6C34878D82A}">
                    <a16:rowId xmlns:a16="http://schemas.microsoft.com/office/drawing/2014/main" val="370990224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B-4</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OR 27 Scenic Bikeway Bicycle Hub.</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Construct a bicycle hub, or "rest stop," for hikers, bicyclists, recreationalists, and community members along the OR 27 scenic bikeway corridor; provide small shelter, information kiosk (map/community calendar), bicycle tool station, and bench/sitting area.</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Long</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$30,000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Private Partnership</a:t>
                      </a:r>
                    </a:p>
                  </a:txBody>
                  <a:tcPr marL="0" marR="0" marT="0" marB="0"/>
                </a:tc>
                <a:extLst>
                  <a:ext uri="{0D108BD9-81ED-4DB2-BD59-A6C34878D82A}">
                    <a16:rowId xmlns:a16="http://schemas.microsoft.com/office/drawing/2014/main" val="2948423595"/>
                  </a:ext>
                </a:extLst>
              </a:tr>
            </a:tbl>
          </a:graphicData>
        </a:graphic>
      </p:graphicFrame>
    </p:spTree>
    <p:extLst>
      <p:ext uri="{BB962C8B-B14F-4D97-AF65-F5344CB8AC3E}">
        <p14:creationId xmlns:p14="http://schemas.microsoft.com/office/powerpoint/2010/main" val="36850514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5D7CE-CF56-7542-94DA-FA6FEB2D4E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887211-D374-FA83-B426-0487CBF37324}"/>
              </a:ext>
            </a:extLst>
          </p:cNvPr>
          <p:cNvSpPr>
            <a:spLocks noGrp="1"/>
          </p:cNvSpPr>
          <p:nvPr>
            <p:ph type="title"/>
          </p:nvPr>
        </p:nvSpPr>
        <p:spPr/>
        <p:txBody>
          <a:bodyPr/>
          <a:lstStyle/>
          <a:p>
            <a:r>
              <a:rPr lang="en-US" b="1" dirty="0"/>
              <a:t>TSP Projects Summary</a:t>
            </a:r>
          </a:p>
        </p:txBody>
      </p:sp>
      <p:graphicFrame>
        <p:nvGraphicFramePr>
          <p:cNvPr id="6" name="Table 5">
            <a:extLst>
              <a:ext uri="{FF2B5EF4-FFF2-40B4-BE49-F238E27FC236}">
                <a16:creationId xmlns:a16="http://schemas.microsoft.com/office/drawing/2014/main" id="{C713F976-0D58-C5FC-C565-55D92C3275EA}"/>
              </a:ext>
            </a:extLst>
          </p:cNvPr>
          <p:cNvGraphicFramePr>
            <a:graphicFrameLocks noGrp="1"/>
          </p:cNvGraphicFramePr>
          <p:nvPr>
            <p:extLst>
              <p:ext uri="{D42A27DB-BD31-4B8C-83A1-F6EECF244321}">
                <p14:modId xmlns:p14="http://schemas.microsoft.com/office/powerpoint/2010/main" val="2150637433"/>
              </p:ext>
            </p:extLst>
          </p:nvPr>
        </p:nvGraphicFramePr>
        <p:xfrm>
          <a:off x="431739" y="1876129"/>
          <a:ext cx="11328520" cy="3134012"/>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B-5</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US 26 (Madras Highway) shared-use trail:</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Extend existing shared-use trail northwest to the county line parallel to US 26.</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Long</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$7,100,000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ODOT, Local Funds</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B-6</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Houston Lake Rd, SW Williams Rd, and Reif Rd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Add shared-use trails.</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Long</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$10,500,000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txBody>
                  <a:tcPr marL="0" marR="0" marT="0" marB="0"/>
                </a:tc>
                <a:extLst>
                  <a:ext uri="{0D108BD9-81ED-4DB2-BD59-A6C34878D82A}">
                    <a16:rowId xmlns:a16="http://schemas.microsoft.com/office/drawing/2014/main" val="370990224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B-7</a:t>
                      </a:r>
                    </a:p>
                  </a:txBody>
                  <a:tcPr marL="0" marR="0" marT="0" marB="0" anchor="ctr"/>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Juniper Canyon Rd (south) </a:t>
                      </a:r>
                    </a:p>
                    <a:p>
                      <a:pPr marL="342900" marR="73025" lvl="0" indent="-342900">
                        <a:spcBef>
                          <a:spcPts val="200"/>
                        </a:spcBef>
                        <a:spcAft>
                          <a:spcPts val="200"/>
                        </a:spcAft>
                        <a:buSzPts val="800"/>
                        <a:buFont typeface="Wingdings" panose="05000000000000000000" pitchFamily="2" charset="2"/>
                        <a:buChar char=""/>
                        <a:tabLst>
                          <a:tab pos="137160" algn="l"/>
                        </a:tabLst>
                      </a:pPr>
                      <a:r>
                        <a:rPr lang="en-US" sz="1800" dirty="0">
                          <a:solidFill>
                            <a:srgbClr val="333333"/>
                          </a:solidFill>
                          <a:effectLst/>
                          <a:latin typeface="+mj-lt"/>
                          <a:ea typeface="Times New Roman" panose="02020603050405020304" pitchFamily="18" charset="0"/>
                          <a:cs typeface="Times New Roman" panose="02020603050405020304" pitchFamily="18" charset="0"/>
                        </a:rPr>
                        <a:t>Add paved shoulders.</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Long</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$5,400,000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txBody>
                  <a:tcPr marL="0" marR="0" marT="0" marB="0"/>
                </a:tc>
                <a:extLst>
                  <a:ext uri="{0D108BD9-81ED-4DB2-BD59-A6C34878D82A}">
                    <a16:rowId xmlns:a16="http://schemas.microsoft.com/office/drawing/2014/main" val="2948423595"/>
                  </a:ext>
                </a:extLst>
              </a:tr>
            </a:tbl>
          </a:graphicData>
        </a:graphic>
      </p:graphicFrame>
    </p:spTree>
    <p:extLst>
      <p:ext uri="{BB962C8B-B14F-4D97-AF65-F5344CB8AC3E}">
        <p14:creationId xmlns:p14="http://schemas.microsoft.com/office/powerpoint/2010/main" val="21907533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492C5-3B97-4C62-5AFE-89611B8356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B79562-392D-FC53-1F89-1203AD24C855}"/>
              </a:ext>
            </a:extLst>
          </p:cNvPr>
          <p:cNvSpPr>
            <a:spLocks noGrp="1"/>
          </p:cNvSpPr>
          <p:nvPr>
            <p:ph type="title"/>
          </p:nvPr>
        </p:nvSpPr>
        <p:spPr/>
        <p:txBody>
          <a:bodyPr/>
          <a:lstStyle/>
          <a:p>
            <a:r>
              <a:rPr lang="en-US" b="1" dirty="0"/>
              <a:t>TSP Projects Summary</a:t>
            </a:r>
          </a:p>
        </p:txBody>
      </p:sp>
      <p:graphicFrame>
        <p:nvGraphicFramePr>
          <p:cNvPr id="6" name="Table 5">
            <a:extLst>
              <a:ext uri="{FF2B5EF4-FFF2-40B4-BE49-F238E27FC236}">
                <a16:creationId xmlns:a16="http://schemas.microsoft.com/office/drawing/2014/main" id="{B73D73E8-B5E9-86F8-0FBB-BB50D6EF844D}"/>
              </a:ext>
            </a:extLst>
          </p:cNvPr>
          <p:cNvGraphicFramePr>
            <a:graphicFrameLocks noGrp="1"/>
          </p:cNvGraphicFramePr>
          <p:nvPr>
            <p:extLst>
              <p:ext uri="{D42A27DB-BD31-4B8C-83A1-F6EECF244321}">
                <p14:modId xmlns:p14="http://schemas.microsoft.com/office/powerpoint/2010/main" val="1696958426"/>
              </p:ext>
            </p:extLst>
          </p:nvPr>
        </p:nvGraphicFramePr>
        <p:xfrm>
          <a:off x="431739" y="1876129"/>
          <a:ext cx="11328520" cy="2329006"/>
        </p:xfrm>
        <a:graphic>
          <a:graphicData uri="http://schemas.openxmlformats.org/drawingml/2006/table">
            <a:tbl>
              <a:tblPr firstRow="1" firstCol="1">
                <a:tableStyleId>{5C22544A-7EE6-4342-B048-85BDC9FD1C3A}</a:tableStyleId>
              </a:tblPr>
              <a:tblGrid>
                <a:gridCol w="929922">
                  <a:extLst>
                    <a:ext uri="{9D8B030D-6E8A-4147-A177-3AD203B41FA5}">
                      <a16:colId xmlns:a16="http://schemas.microsoft.com/office/drawing/2014/main" val="2880495874"/>
                    </a:ext>
                  </a:extLst>
                </a:gridCol>
                <a:gridCol w="5128591">
                  <a:extLst>
                    <a:ext uri="{9D8B030D-6E8A-4147-A177-3AD203B41FA5}">
                      <a16:colId xmlns:a16="http://schemas.microsoft.com/office/drawing/2014/main" val="363732796"/>
                    </a:ext>
                  </a:extLst>
                </a:gridCol>
                <a:gridCol w="1729409">
                  <a:extLst>
                    <a:ext uri="{9D8B030D-6E8A-4147-A177-3AD203B41FA5}">
                      <a16:colId xmlns:a16="http://schemas.microsoft.com/office/drawing/2014/main" val="3658415868"/>
                    </a:ext>
                  </a:extLst>
                </a:gridCol>
                <a:gridCol w="1570382">
                  <a:extLst>
                    <a:ext uri="{9D8B030D-6E8A-4147-A177-3AD203B41FA5}">
                      <a16:colId xmlns:a16="http://schemas.microsoft.com/office/drawing/2014/main" val="134985369"/>
                    </a:ext>
                  </a:extLst>
                </a:gridCol>
                <a:gridCol w="1970216">
                  <a:extLst>
                    <a:ext uri="{9D8B030D-6E8A-4147-A177-3AD203B41FA5}">
                      <a16:colId xmlns:a16="http://schemas.microsoft.com/office/drawing/2014/main" val="397898543"/>
                    </a:ext>
                  </a:extLst>
                </a:gridCol>
              </a:tblGrid>
              <a:tr h="375075">
                <a:tc>
                  <a:txBody>
                    <a:bodyPr/>
                    <a:lstStyle/>
                    <a:p>
                      <a:pPr marL="73025" marR="73025" algn="ctr">
                        <a:spcBef>
                          <a:spcPts val="400"/>
                        </a:spcBef>
                        <a:spcAft>
                          <a:spcPts val="200"/>
                        </a:spcAft>
                      </a:pPr>
                      <a:r>
                        <a:rPr lang="en-US" sz="1800" dirty="0">
                          <a:effectLst/>
                          <a:latin typeface="+mj-lt"/>
                        </a:rPr>
                        <a:t>Project ID</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Project Name/Location</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dirty="0">
                          <a:effectLst/>
                          <a:latin typeface="+mj-lt"/>
                        </a:rPr>
                        <a:t>Improvement Time Frame</a:t>
                      </a:r>
                      <a:endParaRPr lang="en-US" sz="1800" b="1" dirty="0">
                        <a:solidFill>
                          <a:srgbClr val="333333"/>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Cost Estimate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tc>
                  <a:txBody>
                    <a:bodyPr/>
                    <a:lstStyle/>
                    <a:p>
                      <a:pPr marL="73025" marR="73025" algn="ctr">
                        <a:spcBef>
                          <a:spcPts val="400"/>
                        </a:spcBef>
                        <a:spcAft>
                          <a:spcPts val="200"/>
                        </a:spcAft>
                      </a:pPr>
                      <a:r>
                        <a:rPr lang="en-US" sz="1800" b="1" kern="1200" dirty="0">
                          <a:solidFill>
                            <a:schemeClr val="lt1"/>
                          </a:solidFill>
                          <a:effectLst/>
                          <a:latin typeface="+mn-lt"/>
                          <a:ea typeface="+mn-ea"/>
                          <a:cs typeface="+mn-cs"/>
                        </a:rPr>
                        <a:t>Possible Funding Source</a:t>
                      </a:r>
                      <a:endParaRPr lang="en-US" sz="1800" b="1" kern="1200" dirty="0">
                        <a:solidFill>
                          <a:srgbClr val="333333"/>
                        </a:solidFill>
                        <a:effectLst/>
                        <a:latin typeface="+mn-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53199836"/>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T-2</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Fixed-route enhancements to increase service in Prineville and expand connections to destinations. </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Long</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TBD</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CET</a:t>
                      </a:r>
                    </a:p>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City of Prineville</a:t>
                      </a:r>
                    </a:p>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txBody>
                  <a:tcPr marL="0" marR="0" marT="0" marB="0"/>
                </a:tc>
                <a:extLst>
                  <a:ext uri="{0D108BD9-81ED-4DB2-BD59-A6C34878D82A}">
                    <a16:rowId xmlns:a16="http://schemas.microsoft.com/office/drawing/2014/main" val="1755711701"/>
                  </a:ext>
                </a:extLst>
              </a:tr>
              <a:tr h="855806">
                <a:tc>
                  <a:txBody>
                    <a:bodyPr/>
                    <a:lstStyle/>
                    <a:p>
                      <a:pPr marL="71120" marR="71120">
                        <a:spcBef>
                          <a:spcPts val="200"/>
                        </a:spcBef>
                        <a:spcAft>
                          <a:spcPts val="200"/>
                        </a:spcAft>
                        <a:buNone/>
                      </a:pPr>
                      <a:r>
                        <a:rPr lang="en-US" sz="1800" dirty="0">
                          <a:solidFill>
                            <a:srgbClr val="F2F2F2"/>
                          </a:solidFill>
                          <a:effectLst/>
                          <a:latin typeface="+mj-lt"/>
                          <a:ea typeface="Times New Roman" panose="02020603050405020304" pitchFamily="18" charset="0"/>
                          <a:cs typeface="Times New Roman" panose="02020603050405020304" pitchFamily="18" charset="0"/>
                        </a:rPr>
                        <a:t>F-1</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Bus Evans Rd and Elliott Ln.</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Long</a:t>
                      </a:r>
                    </a:p>
                  </a:txBody>
                  <a:tcPr marL="0" marR="0" marT="0" marB="0"/>
                </a:tc>
                <a:tc>
                  <a:txBody>
                    <a:bodyPr/>
                    <a:lstStyle/>
                    <a:p>
                      <a:pPr marL="71120" marR="71120" algn="r">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$15,000,000</a:t>
                      </a:r>
                    </a:p>
                  </a:txBody>
                  <a:tcPr marL="0" marR="0" marT="0" marB="0"/>
                </a:tc>
                <a:tc>
                  <a:txBody>
                    <a:bodyPr/>
                    <a:lstStyle/>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Local Funds</a:t>
                      </a:r>
                    </a:p>
                    <a:p>
                      <a:pPr marL="71120" marR="71120">
                        <a:spcBef>
                          <a:spcPts val="200"/>
                        </a:spcBef>
                        <a:spcAft>
                          <a:spcPts val="200"/>
                        </a:spcAft>
                        <a:buNone/>
                      </a:pPr>
                      <a:r>
                        <a:rPr lang="en-US" sz="1800" dirty="0">
                          <a:solidFill>
                            <a:srgbClr val="333333"/>
                          </a:solidFill>
                          <a:effectLst/>
                          <a:latin typeface="+mj-lt"/>
                          <a:ea typeface="Times New Roman" panose="02020603050405020304" pitchFamily="18" charset="0"/>
                          <a:cs typeface="Times New Roman" panose="02020603050405020304" pitchFamily="18" charset="0"/>
                        </a:rPr>
                        <a:t>Grants</a:t>
                      </a:r>
                    </a:p>
                  </a:txBody>
                  <a:tcPr marL="0" marR="0" marT="0" marB="0"/>
                </a:tc>
                <a:extLst>
                  <a:ext uri="{0D108BD9-81ED-4DB2-BD59-A6C34878D82A}">
                    <a16:rowId xmlns:a16="http://schemas.microsoft.com/office/drawing/2014/main" val="3709902241"/>
                  </a:ext>
                </a:extLst>
              </a:tr>
            </a:tbl>
          </a:graphicData>
        </a:graphic>
      </p:graphicFrame>
    </p:spTree>
    <p:extLst>
      <p:ext uri="{BB962C8B-B14F-4D97-AF65-F5344CB8AC3E}">
        <p14:creationId xmlns:p14="http://schemas.microsoft.com/office/powerpoint/2010/main" val="29001467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24D51277-D833-F27B-9071-402EDF88F61F}"/>
              </a:ext>
            </a:extLst>
          </p:cNvPr>
          <p:cNvSpPr txBox="1">
            <a:spLocks/>
          </p:cNvSpPr>
          <p:nvPr/>
        </p:nvSpPr>
        <p:spPr>
          <a:xfrm>
            <a:off x="446532" y="1552397"/>
            <a:ext cx="10869168" cy="2013763"/>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a:solidFill>
                  <a:schemeClr val="tx2"/>
                </a:solidFill>
              </a:rPr>
              <a:t>Funding and Implementation</a:t>
            </a:r>
          </a:p>
        </p:txBody>
      </p:sp>
      <p:sp>
        <p:nvSpPr>
          <p:cNvPr id="5" name="Footer Placeholder 4">
            <a:extLst>
              <a:ext uri="{FF2B5EF4-FFF2-40B4-BE49-F238E27FC236}">
                <a16:creationId xmlns:a16="http://schemas.microsoft.com/office/drawing/2014/main" id="{4300A935-E0FB-C510-6239-A01AFC57B3DD}"/>
              </a:ext>
            </a:extLst>
          </p:cNvPr>
          <p:cNvSpPr>
            <a:spLocks noGrp="1"/>
          </p:cNvSpPr>
          <p:nvPr>
            <p:ph type="ftr" sz="quarter" idx="11"/>
          </p:nvPr>
        </p:nvSpPr>
        <p:spPr>
          <a:xfrm>
            <a:off x="581191" y="5958007"/>
            <a:ext cx="11029615" cy="484945"/>
          </a:xfrm>
        </p:spPr>
        <p:txBody>
          <a:bodyPr/>
          <a:lstStyle/>
          <a:p>
            <a:pPr algn="r"/>
            <a:r>
              <a:rPr lang="en-US" dirty="0">
                <a:solidFill>
                  <a:schemeClr val="bg2"/>
                </a:solidFill>
              </a:rPr>
              <a:t>Crook County</a:t>
            </a:r>
          </a:p>
          <a:p>
            <a:pPr algn="r"/>
            <a:r>
              <a:rPr lang="en-US" dirty="0">
                <a:solidFill>
                  <a:schemeClr val="bg2"/>
                </a:solidFill>
              </a:rPr>
              <a:t>Planning Commission HEARING</a:t>
            </a:r>
          </a:p>
        </p:txBody>
      </p:sp>
    </p:spTree>
    <p:extLst>
      <p:ext uri="{BB962C8B-B14F-4D97-AF65-F5344CB8AC3E}">
        <p14:creationId xmlns:p14="http://schemas.microsoft.com/office/powerpoint/2010/main" val="12542482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8F01E-60FC-6CD7-99FC-9C2AC01833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1FD90B-E78D-734A-7F06-1D9321CB2D19}"/>
              </a:ext>
            </a:extLst>
          </p:cNvPr>
          <p:cNvSpPr>
            <a:spLocks noGrp="1"/>
          </p:cNvSpPr>
          <p:nvPr>
            <p:ph type="title"/>
          </p:nvPr>
        </p:nvSpPr>
        <p:spPr/>
        <p:txBody>
          <a:bodyPr>
            <a:normAutofit/>
          </a:bodyPr>
          <a:lstStyle/>
          <a:p>
            <a:r>
              <a:rPr lang="en-US" sz="3200" b="1" dirty="0"/>
              <a:t>Project Costs (2024 $)</a:t>
            </a:r>
          </a:p>
        </p:txBody>
      </p:sp>
      <p:sp>
        <p:nvSpPr>
          <p:cNvPr id="3" name="Content Placeholder 2">
            <a:extLst>
              <a:ext uri="{FF2B5EF4-FFF2-40B4-BE49-F238E27FC236}">
                <a16:creationId xmlns:a16="http://schemas.microsoft.com/office/drawing/2014/main" id="{13359C86-1BC3-A008-2FC8-00D931BFF710}"/>
              </a:ext>
            </a:extLst>
          </p:cNvPr>
          <p:cNvSpPr>
            <a:spLocks noGrp="1"/>
          </p:cNvSpPr>
          <p:nvPr>
            <p:ph idx="1"/>
          </p:nvPr>
        </p:nvSpPr>
        <p:spPr/>
        <p:txBody>
          <a:bodyPr>
            <a:normAutofit/>
          </a:bodyPr>
          <a:lstStyle/>
          <a:p>
            <a:pPr marL="305435" indent="-305435"/>
            <a:r>
              <a:rPr lang="en-US" sz="2800" dirty="0"/>
              <a:t>Total TSP Project Costs: $112.9 million</a:t>
            </a:r>
          </a:p>
          <a:p>
            <a:pPr marL="629435" lvl="1" indent="-305435"/>
            <a:r>
              <a:rPr lang="en-US" sz="2200" dirty="0"/>
              <a:t>Projects in partnership with ODOT: $27.5 million</a:t>
            </a:r>
          </a:p>
          <a:p>
            <a:pPr marL="629435" lvl="1" indent="-305435"/>
            <a:r>
              <a:rPr lang="en-US" sz="2200" dirty="0"/>
              <a:t>Locally-led projects: $85.4 million</a:t>
            </a:r>
          </a:p>
          <a:p>
            <a:pPr marL="305920" indent="-305435"/>
            <a:r>
              <a:rPr lang="en-US" sz="2800" dirty="0"/>
              <a:t>County has no dedicated source of funding for transportation.</a:t>
            </a:r>
          </a:p>
          <a:p>
            <a:pPr marL="629920" lvl="1" indent="-305435"/>
            <a:r>
              <a:rPr lang="en-US" sz="2400" dirty="0"/>
              <a:t> New funding sources are needed. </a:t>
            </a:r>
          </a:p>
        </p:txBody>
      </p:sp>
      <p:pic>
        <p:nvPicPr>
          <p:cNvPr id="4" name="Picture 3" descr="A logo of crook county&#10;&#10;Description automatically generated">
            <a:extLst>
              <a:ext uri="{FF2B5EF4-FFF2-40B4-BE49-F238E27FC236}">
                <a16:creationId xmlns:a16="http://schemas.microsoft.com/office/drawing/2014/main" id="{A6009A55-627F-6E59-3493-8D0DEA668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spTree>
    <p:extLst>
      <p:ext uri="{BB962C8B-B14F-4D97-AF65-F5344CB8AC3E}">
        <p14:creationId xmlns:p14="http://schemas.microsoft.com/office/powerpoint/2010/main" val="10584122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EEA8D-99BC-D180-DC31-5203606086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5D04F9-4A5C-9DE3-87E7-F403058E1988}"/>
              </a:ext>
            </a:extLst>
          </p:cNvPr>
          <p:cNvSpPr>
            <a:spLocks noGrp="1"/>
          </p:cNvSpPr>
          <p:nvPr>
            <p:ph type="title"/>
          </p:nvPr>
        </p:nvSpPr>
        <p:spPr/>
        <p:txBody>
          <a:bodyPr>
            <a:normAutofit/>
          </a:bodyPr>
          <a:lstStyle/>
          <a:p>
            <a:r>
              <a:rPr lang="en-US" sz="3200" b="1" dirty="0"/>
              <a:t>Funding Sources</a:t>
            </a:r>
          </a:p>
        </p:txBody>
      </p:sp>
      <p:pic>
        <p:nvPicPr>
          <p:cNvPr id="4" name="Picture 3" descr="A logo of crook county&#10;&#10;Description automatically generated">
            <a:extLst>
              <a:ext uri="{FF2B5EF4-FFF2-40B4-BE49-F238E27FC236}">
                <a16:creationId xmlns:a16="http://schemas.microsoft.com/office/drawing/2014/main" id="{E6EFBF22-8AA2-2938-1F13-644634953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sp>
        <p:nvSpPr>
          <p:cNvPr id="6" name="Content Placeholder 5">
            <a:extLst>
              <a:ext uri="{FF2B5EF4-FFF2-40B4-BE49-F238E27FC236}">
                <a16:creationId xmlns:a16="http://schemas.microsoft.com/office/drawing/2014/main" id="{2E7E4421-C6DA-2E71-C63D-F1BCBF97A888}"/>
              </a:ext>
            </a:extLst>
          </p:cNvPr>
          <p:cNvSpPr>
            <a:spLocks noGrp="1"/>
          </p:cNvSpPr>
          <p:nvPr>
            <p:ph idx="1"/>
          </p:nvPr>
        </p:nvSpPr>
        <p:spPr>
          <a:xfrm>
            <a:off x="581192" y="1958386"/>
            <a:ext cx="4607495" cy="4538967"/>
          </a:xfrm>
        </p:spPr>
        <p:txBody>
          <a:bodyPr>
            <a:normAutofit/>
          </a:bodyPr>
          <a:lstStyle/>
          <a:p>
            <a:r>
              <a:rPr lang="en-US" dirty="0"/>
              <a:t>Grants</a:t>
            </a:r>
          </a:p>
          <a:p>
            <a:pPr lvl="1"/>
            <a:r>
              <a:rPr lang="en-US" dirty="0"/>
              <a:t>BUILD (Federal)</a:t>
            </a:r>
          </a:p>
          <a:p>
            <a:pPr lvl="1"/>
            <a:r>
              <a:rPr lang="en-US" dirty="0"/>
              <a:t>Earmark (Federal/State)</a:t>
            </a:r>
          </a:p>
          <a:p>
            <a:pPr lvl="1"/>
            <a:r>
              <a:rPr lang="en-US" dirty="0"/>
              <a:t>Building Resilient Infrastructure and Communities (Federal)</a:t>
            </a:r>
          </a:p>
          <a:p>
            <a:pPr lvl="1"/>
            <a:r>
              <a:rPr lang="en-US" dirty="0"/>
              <a:t>Statewide Transportation Improvement Program (State)</a:t>
            </a:r>
          </a:p>
          <a:p>
            <a:pPr lvl="1"/>
            <a:r>
              <a:rPr lang="en-US" dirty="0"/>
              <a:t>Federal Lands Access Program (Federal)</a:t>
            </a:r>
          </a:p>
        </p:txBody>
      </p:sp>
      <p:sp>
        <p:nvSpPr>
          <p:cNvPr id="9" name="Content Placeholder 5">
            <a:extLst>
              <a:ext uri="{FF2B5EF4-FFF2-40B4-BE49-F238E27FC236}">
                <a16:creationId xmlns:a16="http://schemas.microsoft.com/office/drawing/2014/main" id="{CA843DFD-62D0-2985-E784-163E50A094BA}"/>
              </a:ext>
            </a:extLst>
          </p:cNvPr>
          <p:cNvSpPr txBox="1">
            <a:spLocks/>
          </p:cNvSpPr>
          <p:nvPr/>
        </p:nvSpPr>
        <p:spPr>
          <a:xfrm>
            <a:off x="6161374" y="1958386"/>
            <a:ext cx="4014063" cy="4538967"/>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dirty="0"/>
              <a:t>Local Options (Potential)</a:t>
            </a:r>
          </a:p>
          <a:p>
            <a:pPr lvl="1"/>
            <a:r>
              <a:rPr lang="en-US" dirty="0"/>
              <a:t>System Development Charge</a:t>
            </a:r>
          </a:p>
          <a:p>
            <a:pPr lvl="1"/>
            <a:r>
              <a:rPr lang="en-US" dirty="0"/>
              <a:t>Developer-built</a:t>
            </a:r>
          </a:p>
          <a:p>
            <a:pPr lvl="1"/>
            <a:r>
              <a:rPr lang="en-US" dirty="0"/>
              <a:t>General fund</a:t>
            </a:r>
          </a:p>
          <a:p>
            <a:pPr lvl="1"/>
            <a:r>
              <a:rPr lang="en-US" dirty="0"/>
              <a:t>Local Improvement District</a:t>
            </a:r>
          </a:p>
          <a:p>
            <a:pPr lvl="1"/>
            <a:r>
              <a:rPr lang="en-US" dirty="0"/>
              <a:t>Special Road District</a:t>
            </a:r>
          </a:p>
          <a:p>
            <a:pPr lvl="1"/>
            <a:r>
              <a:rPr lang="en-US" dirty="0"/>
              <a:t>Tax Increment Financing</a:t>
            </a:r>
          </a:p>
        </p:txBody>
      </p:sp>
    </p:spTree>
    <p:extLst>
      <p:ext uri="{BB962C8B-B14F-4D97-AF65-F5344CB8AC3E}">
        <p14:creationId xmlns:p14="http://schemas.microsoft.com/office/powerpoint/2010/main" val="32087329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D54FC-736E-5A6F-DC35-CE2E97C73C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98600E-6BD7-2D1D-3614-F3EC52686440}"/>
              </a:ext>
            </a:extLst>
          </p:cNvPr>
          <p:cNvSpPr>
            <a:spLocks noGrp="1"/>
          </p:cNvSpPr>
          <p:nvPr>
            <p:ph type="title"/>
          </p:nvPr>
        </p:nvSpPr>
        <p:spPr/>
        <p:txBody>
          <a:bodyPr>
            <a:normAutofit/>
          </a:bodyPr>
          <a:lstStyle/>
          <a:p>
            <a:r>
              <a:rPr lang="en-US" sz="3200" b="1" dirty="0"/>
              <a:t>How do Projects Get Done?</a:t>
            </a:r>
          </a:p>
        </p:txBody>
      </p:sp>
      <p:sp>
        <p:nvSpPr>
          <p:cNvPr id="3" name="Content Placeholder 2">
            <a:extLst>
              <a:ext uri="{FF2B5EF4-FFF2-40B4-BE49-F238E27FC236}">
                <a16:creationId xmlns:a16="http://schemas.microsoft.com/office/drawing/2014/main" id="{469EE280-DBBA-3AEE-1DA1-3B1C2090D327}"/>
              </a:ext>
            </a:extLst>
          </p:cNvPr>
          <p:cNvSpPr>
            <a:spLocks noGrp="1"/>
          </p:cNvSpPr>
          <p:nvPr>
            <p:ph idx="1"/>
          </p:nvPr>
        </p:nvSpPr>
        <p:spPr/>
        <p:txBody>
          <a:bodyPr>
            <a:normAutofit fontScale="85000" lnSpcReduction="20000"/>
          </a:bodyPr>
          <a:lstStyle/>
          <a:p>
            <a:r>
              <a:rPr lang="en-US" b="1" dirty="0"/>
              <a:t>Smaller projects: </a:t>
            </a:r>
            <a:r>
              <a:rPr lang="en-US" dirty="0"/>
              <a:t>County lead, use local funds if available</a:t>
            </a:r>
          </a:p>
          <a:p>
            <a:r>
              <a:rPr lang="en-US" b="1" dirty="0"/>
              <a:t>Major Projects: </a:t>
            </a:r>
          </a:p>
          <a:p>
            <a:pPr lvl="1"/>
            <a:r>
              <a:rPr lang="en-US" dirty="0"/>
              <a:t>Identify possible funding sources, </a:t>
            </a:r>
            <a:r>
              <a:rPr lang="en-US" b="1" dirty="0"/>
              <a:t>build coalition</a:t>
            </a:r>
          </a:p>
          <a:p>
            <a:pPr lvl="1"/>
            <a:r>
              <a:rPr lang="en-US" dirty="0"/>
              <a:t>Refine the project, costs, and design</a:t>
            </a:r>
          </a:p>
          <a:p>
            <a:pPr lvl="1"/>
            <a:r>
              <a:rPr lang="en-US" dirty="0"/>
              <a:t>Additional public outreach</a:t>
            </a:r>
          </a:p>
          <a:p>
            <a:pPr lvl="1"/>
            <a:r>
              <a:rPr lang="en-US" dirty="0"/>
              <a:t>Multiple years to complete</a:t>
            </a:r>
          </a:p>
          <a:p>
            <a:r>
              <a:rPr lang="en-US" b="1" dirty="0"/>
              <a:t>Seek Grants: </a:t>
            </a:r>
            <a:r>
              <a:rPr lang="en-US" dirty="0"/>
              <a:t>Some have more onerous requirements than others.</a:t>
            </a:r>
          </a:p>
          <a:p>
            <a:r>
              <a:rPr lang="en-US" b="1" dirty="0"/>
              <a:t>Opportunism:</a:t>
            </a:r>
            <a:r>
              <a:rPr lang="en-US" dirty="0"/>
              <a:t> New grant opportunities, project underruns mean more $ for another project elsewhere, developer exactions</a:t>
            </a:r>
          </a:p>
          <a:p>
            <a:r>
              <a:rPr lang="en-US" b="1" dirty="0"/>
              <a:t>Developer</a:t>
            </a:r>
            <a:r>
              <a:rPr lang="en-US" dirty="0"/>
              <a:t>: New development contributes to SDCs</a:t>
            </a:r>
          </a:p>
        </p:txBody>
      </p:sp>
      <p:pic>
        <p:nvPicPr>
          <p:cNvPr id="4" name="Picture 3" descr="A logo of crook county&#10;&#10;Description automatically generated">
            <a:extLst>
              <a:ext uri="{FF2B5EF4-FFF2-40B4-BE49-F238E27FC236}">
                <a16:creationId xmlns:a16="http://schemas.microsoft.com/office/drawing/2014/main" id="{0BF0029B-0F39-0D51-1CA4-41C5A9997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spTree>
    <p:extLst>
      <p:ext uri="{BB962C8B-B14F-4D97-AF65-F5344CB8AC3E}">
        <p14:creationId xmlns:p14="http://schemas.microsoft.com/office/powerpoint/2010/main" val="11694261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ABE58-04AD-353D-9460-B2AD27952112}"/>
              </a:ext>
            </a:extLst>
          </p:cNvPr>
          <p:cNvSpPr>
            <a:spLocks noGrp="1"/>
          </p:cNvSpPr>
          <p:nvPr>
            <p:ph type="title"/>
          </p:nvPr>
        </p:nvSpPr>
        <p:spPr/>
        <p:txBody>
          <a:bodyPr>
            <a:normAutofit/>
          </a:bodyPr>
          <a:lstStyle/>
          <a:p>
            <a:r>
              <a:rPr lang="en-US" sz="3200" b="1" dirty="0"/>
              <a:t>Next steps</a:t>
            </a:r>
          </a:p>
        </p:txBody>
      </p:sp>
      <p:sp>
        <p:nvSpPr>
          <p:cNvPr id="3" name="Content Placeholder 2">
            <a:extLst>
              <a:ext uri="{FF2B5EF4-FFF2-40B4-BE49-F238E27FC236}">
                <a16:creationId xmlns:a16="http://schemas.microsoft.com/office/drawing/2014/main" id="{55AE5862-3E0C-7396-AB57-41AA7ABFC4BE}"/>
              </a:ext>
            </a:extLst>
          </p:cNvPr>
          <p:cNvSpPr>
            <a:spLocks noGrp="1"/>
          </p:cNvSpPr>
          <p:nvPr>
            <p:ph idx="1"/>
          </p:nvPr>
        </p:nvSpPr>
        <p:spPr/>
        <p:txBody>
          <a:bodyPr>
            <a:normAutofit/>
          </a:bodyPr>
          <a:lstStyle/>
          <a:p>
            <a:pPr marL="305435" indent="-305435"/>
            <a:r>
              <a:rPr lang="en-US" sz="3200" dirty="0"/>
              <a:t>Planning Commission TSP Hearing: September 24, 2025</a:t>
            </a:r>
          </a:p>
          <a:p>
            <a:pPr marL="305435" indent="-305435"/>
            <a:r>
              <a:rPr lang="en-US" sz="3200" dirty="0"/>
              <a:t>Board of Commissioners Hearings:</a:t>
            </a:r>
          </a:p>
          <a:p>
            <a:pPr marL="629435" lvl="1" indent="-305435"/>
            <a:r>
              <a:rPr lang="en-US" sz="2800" dirty="0"/>
              <a:t>October 1, 2025</a:t>
            </a:r>
          </a:p>
          <a:p>
            <a:pPr marL="629435" lvl="1" indent="-305435"/>
            <a:r>
              <a:rPr lang="en-US" sz="2800" dirty="0"/>
              <a:t>October 15, 2025</a:t>
            </a:r>
          </a:p>
          <a:p>
            <a:pPr marL="305435" indent="-305435"/>
            <a:r>
              <a:rPr lang="en-US" sz="3200" dirty="0"/>
              <a:t>Finalize TSP</a:t>
            </a:r>
            <a:endParaRPr lang="en-US" sz="2600" dirty="0"/>
          </a:p>
          <a:p>
            <a:pPr marL="629920" lvl="1" indent="-305435"/>
            <a:endParaRPr lang="en-US" sz="3000" dirty="0"/>
          </a:p>
        </p:txBody>
      </p:sp>
      <p:pic>
        <p:nvPicPr>
          <p:cNvPr id="4" name="Picture 3" descr="A logo of crook county&#10;&#10;Description automatically generated">
            <a:extLst>
              <a:ext uri="{FF2B5EF4-FFF2-40B4-BE49-F238E27FC236}">
                <a16:creationId xmlns:a16="http://schemas.microsoft.com/office/drawing/2014/main" id="{5DFDE5B8-AB66-76FC-9E0D-D36D7F1437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spTree>
    <p:extLst>
      <p:ext uri="{BB962C8B-B14F-4D97-AF65-F5344CB8AC3E}">
        <p14:creationId xmlns:p14="http://schemas.microsoft.com/office/powerpoint/2010/main" val="36195054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9DB748-3E72-02DB-E0D1-8331685BE7F3}"/>
              </a:ext>
            </a:extLst>
          </p:cNvPr>
          <p:cNvSpPr>
            <a:spLocks noGrp="1"/>
          </p:cNvSpPr>
          <p:nvPr>
            <p:ph type="ctrTitle"/>
          </p:nvPr>
        </p:nvSpPr>
        <p:spPr/>
        <p:txBody>
          <a:bodyPr>
            <a:normAutofit/>
          </a:bodyPr>
          <a:lstStyle/>
          <a:p>
            <a:pPr algn="ctr"/>
            <a:r>
              <a:rPr lang="en-US" sz="5400" dirty="0"/>
              <a:t>Thank you!</a:t>
            </a:r>
          </a:p>
        </p:txBody>
      </p:sp>
    </p:spTree>
    <p:extLst>
      <p:ext uri="{BB962C8B-B14F-4D97-AF65-F5344CB8AC3E}">
        <p14:creationId xmlns:p14="http://schemas.microsoft.com/office/powerpoint/2010/main" val="3035865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DC27-B97C-2730-B357-D9CEE38DDFC5}"/>
              </a:ext>
            </a:extLst>
          </p:cNvPr>
          <p:cNvSpPr>
            <a:spLocks noGrp="1"/>
          </p:cNvSpPr>
          <p:nvPr>
            <p:ph type="title"/>
          </p:nvPr>
        </p:nvSpPr>
        <p:spPr/>
        <p:txBody>
          <a:bodyPr>
            <a:normAutofit/>
          </a:bodyPr>
          <a:lstStyle/>
          <a:p>
            <a:r>
              <a:rPr lang="en-US" sz="3200" b="1" dirty="0"/>
              <a:t>What Is a TSP?</a:t>
            </a:r>
          </a:p>
        </p:txBody>
      </p:sp>
      <p:sp>
        <p:nvSpPr>
          <p:cNvPr id="3" name="Content Placeholder 2">
            <a:extLst>
              <a:ext uri="{FF2B5EF4-FFF2-40B4-BE49-F238E27FC236}">
                <a16:creationId xmlns:a16="http://schemas.microsoft.com/office/drawing/2014/main" id="{418AC224-9B9A-D1A8-5413-0B072BB8F21E}"/>
              </a:ext>
            </a:extLst>
          </p:cNvPr>
          <p:cNvSpPr>
            <a:spLocks noGrp="1"/>
          </p:cNvSpPr>
          <p:nvPr>
            <p:ph idx="1"/>
          </p:nvPr>
        </p:nvSpPr>
        <p:spPr>
          <a:xfrm>
            <a:off x="581192" y="2180495"/>
            <a:ext cx="11029615" cy="4363179"/>
          </a:xfrm>
        </p:spPr>
        <p:txBody>
          <a:bodyPr>
            <a:normAutofit/>
          </a:bodyPr>
          <a:lstStyle/>
          <a:p>
            <a:pPr marL="305435" indent="-305435"/>
            <a:endParaRPr lang="en-US" sz="2400" dirty="0"/>
          </a:p>
          <a:p>
            <a:pPr marL="305435" indent="-305435"/>
            <a:endParaRPr lang="en-US" sz="2400" dirty="0"/>
          </a:p>
        </p:txBody>
      </p:sp>
      <p:sp>
        <p:nvSpPr>
          <p:cNvPr id="7" name="Footer Placeholder 4">
            <a:extLst>
              <a:ext uri="{FF2B5EF4-FFF2-40B4-BE49-F238E27FC236}">
                <a16:creationId xmlns:a16="http://schemas.microsoft.com/office/drawing/2014/main" id="{B65AD041-FC9F-45CC-52BA-39889BADB9E5}"/>
              </a:ext>
            </a:extLst>
          </p:cNvPr>
          <p:cNvSpPr>
            <a:spLocks noGrp="1"/>
          </p:cNvSpPr>
          <p:nvPr>
            <p:ph type="ftr" sz="quarter" idx="11"/>
          </p:nvPr>
        </p:nvSpPr>
        <p:spPr>
          <a:xfrm>
            <a:off x="581191" y="6220655"/>
            <a:ext cx="11029615" cy="484945"/>
          </a:xfrm>
        </p:spPr>
        <p:txBody>
          <a:bodyPr/>
          <a:lstStyle/>
          <a:p>
            <a:pPr algn="r"/>
            <a:r>
              <a:rPr lang="en-US" dirty="0">
                <a:solidFill>
                  <a:schemeClr val="tx2"/>
                </a:solidFill>
              </a:rPr>
              <a:t>Crook County</a:t>
            </a:r>
          </a:p>
          <a:p>
            <a:pPr algn="r"/>
            <a:r>
              <a:rPr lang="en-US" dirty="0">
                <a:solidFill>
                  <a:schemeClr val="tx2"/>
                </a:solidFill>
              </a:rPr>
              <a:t>Planning Commission Work Session</a:t>
            </a:r>
          </a:p>
        </p:txBody>
      </p:sp>
      <p:pic>
        <p:nvPicPr>
          <p:cNvPr id="6" name="Picture 5" descr="A logo of crook county&#10;&#10;Description automatically generated">
            <a:extLst>
              <a:ext uri="{FF2B5EF4-FFF2-40B4-BE49-F238E27FC236}">
                <a16:creationId xmlns:a16="http://schemas.microsoft.com/office/drawing/2014/main" id="{7AEC226C-7F69-DA58-8816-7B69F2841E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sp>
        <p:nvSpPr>
          <p:cNvPr id="8" name="Content Placeholder 2">
            <a:extLst>
              <a:ext uri="{FF2B5EF4-FFF2-40B4-BE49-F238E27FC236}">
                <a16:creationId xmlns:a16="http://schemas.microsoft.com/office/drawing/2014/main" id="{10A1E285-88E1-05E2-07A4-9EA8EEDF5553}"/>
              </a:ext>
            </a:extLst>
          </p:cNvPr>
          <p:cNvSpPr txBox="1">
            <a:spLocks/>
          </p:cNvSpPr>
          <p:nvPr/>
        </p:nvSpPr>
        <p:spPr>
          <a:xfrm>
            <a:off x="581192" y="2180495"/>
            <a:ext cx="11029615" cy="377131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t>Goals and objectives to guide process</a:t>
            </a:r>
          </a:p>
          <a:p>
            <a:r>
              <a:rPr lang="en-US" sz="2400" dirty="0"/>
              <a:t>Prioritize projects and programs</a:t>
            </a:r>
          </a:p>
          <a:p>
            <a:r>
              <a:rPr lang="en-US" sz="2400" dirty="0"/>
              <a:t>Funding options</a:t>
            </a:r>
          </a:p>
          <a:p>
            <a:r>
              <a:rPr lang="en-US" sz="2400" dirty="0"/>
              <a:t>Compliance with state rules</a:t>
            </a:r>
          </a:p>
          <a:p>
            <a:endParaRPr lang="en-US" sz="2400" dirty="0"/>
          </a:p>
        </p:txBody>
      </p:sp>
      <p:pic>
        <p:nvPicPr>
          <p:cNvPr id="9" name="Picture 8" descr="A horse grazing in a field&#10;&#10;AI-generated content may be incorrect.">
            <a:extLst>
              <a:ext uri="{FF2B5EF4-FFF2-40B4-BE49-F238E27FC236}">
                <a16:creationId xmlns:a16="http://schemas.microsoft.com/office/drawing/2014/main" id="{5C6E31D9-0C12-ECD2-E24E-E61F5130A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6283" y="2562694"/>
            <a:ext cx="5854329" cy="3006916"/>
          </a:xfrm>
          <a:prstGeom prst="rect">
            <a:avLst/>
          </a:prstGeom>
        </p:spPr>
      </p:pic>
    </p:spTree>
    <p:extLst>
      <p:ext uri="{BB962C8B-B14F-4D97-AF65-F5344CB8AC3E}">
        <p14:creationId xmlns:p14="http://schemas.microsoft.com/office/powerpoint/2010/main" val="1281498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C01B83D-2B93-ED1E-5377-34163E1D4E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B420B9-5EDD-7453-E7F3-8622131B6F37}"/>
              </a:ext>
            </a:extLst>
          </p:cNvPr>
          <p:cNvSpPr>
            <a:spLocks noGrp="1"/>
          </p:cNvSpPr>
          <p:nvPr>
            <p:ph type="title"/>
          </p:nvPr>
        </p:nvSpPr>
        <p:spPr/>
        <p:txBody>
          <a:bodyPr>
            <a:normAutofit/>
          </a:bodyPr>
          <a:lstStyle/>
          <a:p>
            <a:r>
              <a:rPr lang="en-US" sz="3200" b="1" dirty="0"/>
              <a:t>Decision-Making Process</a:t>
            </a:r>
          </a:p>
        </p:txBody>
      </p:sp>
      <p:sp>
        <p:nvSpPr>
          <p:cNvPr id="7" name="Footer Placeholder 4">
            <a:extLst>
              <a:ext uri="{FF2B5EF4-FFF2-40B4-BE49-F238E27FC236}">
                <a16:creationId xmlns:a16="http://schemas.microsoft.com/office/drawing/2014/main" id="{2B6FF428-E530-7D47-A9D3-ED8C32AFF9DC}"/>
              </a:ext>
            </a:extLst>
          </p:cNvPr>
          <p:cNvSpPr>
            <a:spLocks noGrp="1"/>
          </p:cNvSpPr>
          <p:nvPr>
            <p:ph type="ftr" sz="quarter" idx="11"/>
          </p:nvPr>
        </p:nvSpPr>
        <p:spPr>
          <a:xfrm>
            <a:off x="581191" y="6220655"/>
            <a:ext cx="11029615" cy="484945"/>
          </a:xfrm>
        </p:spPr>
        <p:txBody>
          <a:bodyPr/>
          <a:lstStyle/>
          <a:p>
            <a:pPr algn="r"/>
            <a:r>
              <a:rPr lang="en-US" dirty="0">
                <a:solidFill>
                  <a:schemeClr val="tx2"/>
                </a:solidFill>
              </a:rPr>
              <a:t>Crook County</a:t>
            </a:r>
          </a:p>
          <a:p>
            <a:pPr algn="r"/>
            <a:r>
              <a:rPr lang="en-US" dirty="0">
                <a:solidFill>
                  <a:schemeClr val="tx2"/>
                </a:solidFill>
              </a:rPr>
              <a:t>Planning Commission Work Session</a:t>
            </a:r>
          </a:p>
        </p:txBody>
      </p:sp>
      <p:pic>
        <p:nvPicPr>
          <p:cNvPr id="6" name="Picture 5" descr="A logo of crook county&#10;&#10;Description automatically generated">
            <a:extLst>
              <a:ext uri="{FF2B5EF4-FFF2-40B4-BE49-F238E27FC236}">
                <a16:creationId xmlns:a16="http://schemas.microsoft.com/office/drawing/2014/main" id="{6F75F9DD-47D3-E057-2773-820EFAB3C1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pic>
        <p:nvPicPr>
          <p:cNvPr id="8" name="Picture 7">
            <a:extLst>
              <a:ext uri="{FF2B5EF4-FFF2-40B4-BE49-F238E27FC236}">
                <a16:creationId xmlns:a16="http://schemas.microsoft.com/office/drawing/2014/main" id="{D58BD815-980B-EC24-0118-D56BBA5E9147}"/>
              </a:ext>
            </a:extLst>
          </p:cNvPr>
          <p:cNvPicPr>
            <a:picLocks noChangeAspect="1"/>
          </p:cNvPicPr>
          <p:nvPr/>
        </p:nvPicPr>
        <p:blipFill>
          <a:blip r:embed="rId3">
            <a:extLst>
              <a:ext uri="{28A0092B-C50C-407E-A947-70E740481C1C}">
                <a14:useLocalDpi xmlns:a14="http://schemas.microsoft.com/office/drawing/2010/main" val="0"/>
              </a:ext>
            </a:extLst>
          </a:blip>
          <a:srcRect t="35834" b="4811"/>
          <a:stretch>
            <a:fillRect/>
          </a:stretch>
        </p:blipFill>
        <p:spPr>
          <a:xfrm>
            <a:off x="1449642" y="2681748"/>
            <a:ext cx="9292715" cy="2813590"/>
          </a:xfrm>
          <a:prstGeom prst="rect">
            <a:avLst/>
          </a:prstGeom>
        </p:spPr>
      </p:pic>
    </p:spTree>
    <p:extLst>
      <p:ext uri="{BB962C8B-B14F-4D97-AF65-F5344CB8AC3E}">
        <p14:creationId xmlns:p14="http://schemas.microsoft.com/office/powerpoint/2010/main" val="3999638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0C72A1C-5E37-199C-1C83-5006E9E0B7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C7E38D-B119-3AD8-5C6E-58CD7A8BFC1B}"/>
              </a:ext>
            </a:extLst>
          </p:cNvPr>
          <p:cNvSpPr>
            <a:spLocks noGrp="1"/>
          </p:cNvSpPr>
          <p:nvPr>
            <p:ph type="title"/>
          </p:nvPr>
        </p:nvSpPr>
        <p:spPr/>
        <p:txBody>
          <a:bodyPr>
            <a:normAutofit/>
          </a:bodyPr>
          <a:lstStyle/>
          <a:p>
            <a:r>
              <a:rPr lang="en-US" sz="3200" b="1" dirty="0"/>
              <a:t>Project Timeline</a:t>
            </a:r>
          </a:p>
        </p:txBody>
      </p:sp>
      <p:pic>
        <p:nvPicPr>
          <p:cNvPr id="5" name="Content Placeholder 4">
            <a:extLst>
              <a:ext uri="{FF2B5EF4-FFF2-40B4-BE49-F238E27FC236}">
                <a16:creationId xmlns:a16="http://schemas.microsoft.com/office/drawing/2014/main" id="{58E951DE-E60C-5A34-98AA-70BCDBCA4F1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935" y="2238376"/>
            <a:ext cx="11130633" cy="3734946"/>
          </a:xfrm>
        </p:spPr>
      </p:pic>
      <p:sp>
        <p:nvSpPr>
          <p:cNvPr id="7" name="Footer Placeholder 4">
            <a:extLst>
              <a:ext uri="{FF2B5EF4-FFF2-40B4-BE49-F238E27FC236}">
                <a16:creationId xmlns:a16="http://schemas.microsoft.com/office/drawing/2014/main" id="{2CD71AF6-A172-9B25-AB7C-9E56242FD490}"/>
              </a:ext>
            </a:extLst>
          </p:cNvPr>
          <p:cNvSpPr>
            <a:spLocks noGrp="1"/>
          </p:cNvSpPr>
          <p:nvPr>
            <p:ph type="ftr" sz="quarter" idx="11"/>
          </p:nvPr>
        </p:nvSpPr>
        <p:spPr>
          <a:xfrm>
            <a:off x="581191" y="6220655"/>
            <a:ext cx="11029615" cy="484945"/>
          </a:xfrm>
        </p:spPr>
        <p:txBody>
          <a:bodyPr/>
          <a:lstStyle/>
          <a:p>
            <a:pPr algn="r"/>
            <a:r>
              <a:rPr lang="en-US" dirty="0">
                <a:solidFill>
                  <a:schemeClr val="tx2"/>
                </a:solidFill>
              </a:rPr>
              <a:t>Crook County</a:t>
            </a:r>
          </a:p>
          <a:p>
            <a:pPr algn="r"/>
            <a:r>
              <a:rPr lang="en-US" dirty="0">
                <a:solidFill>
                  <a:schemeClr val="tx2"/>
                </a:solidFill>
              </a:rPr>
              <a:t>Planning Commission Work Session</a:t>
            </a:r>
          </a:p>
        </p:txBody>
      </p:sp>
      <p:pic>
        <p:nvPicPr>
          <p:cNvPr id="6" name="Picture 5" descr="A logo of crook county&#10;&#10;Description automatically generated">
            <a:extLst>
              <a:ext uri="{FF2B5EF4-FFF2-40B4-BE49-F238E27FC236}">
                <a16:creationId xmlns:a16="http://schemas.microsoft.com/office/drawing/2014/main" id="{9633CA74-EA98-1535-D57C-6A4C8C40D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240" y="650014"/>
            <a:ext cx="1308372" cy="1308372"/>
          </a:xfrm>
          <a:prstGeom prst="rect">
            <a:avLst/>
          </a:prstGeom>
        </p:spPr>
      </p:pic>
    </p:spTree>
    <p:extLst>
      <p:ext uri="{BB962C8B-B14F-4D97-AF65-F5344CB8AC3E}">
        <p14:creationId xmlns:p14="http://schemas.microsoft.com/office/powerpoint/2010/main" val="3258248774"/>
      </p:ext>
    </p:extLst>
  </p:cSld>
  <p:clrMapOvr>
    <a:masterClrMapping/>
  </p:clrMapOvr>
</p:sld>
</file>

<file path=ppt/theme/theme1.xml><?xml version="1.0" encoding="utf-8"?>
<a:theme xmlns:a="http://schemas.openxmlformats.org/drawingml/2006/main" name="Dividend">
  <a:themeElements>
    <a:clrScheme name="Custom 4">
      <a:dk1>
        <a:sysClr val="windowText" lastClr="000000"/>
      </a:dk1>
      <a:lt1>
        <a:srgbClr val="CACBCD"/>
      </a:lt1>
      <a:dk2>
        <a:srgbClr val="3D3D3D"/>
      </a:dk2>
      <a:lt2>
        <a:srgbClr val="FFFFFF"/>
      </a:lt2>
      <a:accent1>
        <a:srgbClr val="39698F"/>
      </a:accent1>
      <a:accent2>
        <a:srgbClr val="C8AC7A"/>
      </a:accent2>
      <a:accent3>
        <a:srgbClr val="5795CD"/>
      </a:accent3>
      <a:accent4>
        <a:srgbClr val="9EBC80"/>
      </a:accent4>
      <a:accent5>
        <a:srgbClr val="465359"/>
      </a:accent5>
      <a:accent6>
        <a:srgbClr val="969FA7"/>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00f370b-764c-440c-9e79-ede28c582eef" xsi:nil="true"/>
    <lcf76f155ced4ddcb4097134ff3c332f xmlns="ae46d9e8-7aab-4043-9386-3284e8926a9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5B0BC49C3AFB1409CA6930BCC4C4961" ma:contentTypeVersion="13" ma:contentTypeDescription="Create a new document." ma:contentTypeScope="" ma:versionID="90c781528e61c22a759bad0a98402ab0">
  <xsd:schema xmlns:xsd="http://www.w3.org/2001/XMLSchema" xmlns:xs="http://www.w3.org/2001/XMLSchema" xmlns:p="http://schemas.microsoft.com/office/2006/metadata/properties" xmlns:ns2="ae46d9e8-7aab-4043-9386-3284e8926a97" xmlns:ns3="400f370b-764c-440c-9e79-ede28c582eef" targetNamespace="http://schemas.microsoft.com/office/2006/metadata/properties" ma:root="true" ma:fieldsID="e203347a7f2953aba65c2817e0ad4771" ns2:_="" ns3:_="">
    <xsd:import namespace="ae46d9e8-7aab-4043-9386-3284e8926a97"/>
    <xsd:import namespace="400f370b-764c-440c-9e79-ede28c582ee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46d9e8-7aab-4043-9386-3284e8926a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2c0095f-72ec-4034-b475-67bd0a78abb1"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0f370b-764c-440c-9e79-ede28c582ee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4a2186eb-0b99-42e1-bf45-8eb00364f448}" ma:internalName="TaxCatchAll" ma:showField="CatchAllData" ma:web="400f370b-764c-440c-9e79-ede28c582e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14297D-4B18-4295-840C-CEACBC5F87D1}">
  <ds:schemaRefs>
    <ds:schemaRef ds:uri="http://purl.org/dc/dcmitype/"/>
    <ds:schemaRef ds:uri="http://schemas.microsoft.com/office/2006/documentManagement/types"/>
    <ds:schemaRef ds:uri="http://purl.org/dc/terms/"/>
    <ds:schemaRef ds:uri="http://schemas.microsoft.com/office/infopath/2007/PartnerControls"/>
    <ds:schemaRef ds:uri="http://purl.org/dc/elements/1.1/"/>
    <ds:schemaRef ds:uri="400f370b-764c-440c-9e79-ede28c582eef"/>
    <ds:schemaRef ds:uri="http://schemas.openxmlformats.org/package/2006/metadata/core-properties"/>
    <ds:schemaRef ds:uri="ae46d9e8-7aab-4043-9386-3284e8926a97"/>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9B0A23A7-3C05-4BF7-9CB6-C0B5C946D7C1}">
  <ds:schemaRefs>
    <ds:schemaRef ds:uri="http://schemas.microsoft.com/sharepoint/v3/contenttype/forms"/>
  </ds:schemaRefs>
</ds:datastoreItem>
</file>

<file path=customXml/itemProps3.xml><?xml version="1.0" encoding="utf-8"?>
<ds:datastoreItem xmlns:ds="http://schemas.openxmlformats.org/officeDocument/2006/customXml" ds:itemID="{B4DC5EFC-27A4-4389-AFB1-67C2893ACC1E}">
  <ds:schemaRefs>
    <ds:schemaRef ds:uri="400f370b-764c-440c-9e79-ede28c582eef"/>
    <ds:schemaRef ds:uri="ae46d9e8-7aab-4043-9386-3284e8926a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3894</Words>
  <Application>Microsoft Office PowerPoint</Application>
  <PresentationFormat>Widescreen</PresentationFormat>
  <Paragraphs>827</Paragraphs>
  <Slides>68</Slides>
  <Notes>36</Notes>
  <HiddenSlides>12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Arial</vt:lpstr>
      <vt:lpstr>Calibri</vt:lpstr>
      <vt:lpstr>Franklin Gothic Book</vt:lpstr>
      <vt:lpstr>Gill Sans MT</vt:lpstr>
      <vt:lpstr>Wingdings</vt:lpstr>
      <vt:lpstr>Wingdings 2</vt:lpstr>
      <vt:lpstr>Dividend</vt:lpstr>
      <vt:lpstr>Crook County Transportation System Plan</vt:lpstr>
      <vt:lpstr>Agenda</vt:lpstr>
      <vt:lpstr>Planning Commission Role</vt:lpstr>
      <vt:lpstr>TSP Overview</vt:lpstr>
      <vt:lpstr>What Is a TSP?</vt:lpstr>
      <vt:lpstr>Why are we updating the TSP now? </vt:lpstr>
      <vt:lpstr>What Is a TSP?</vt:lpstr>
      <vt:lpstr>Decision-Making Process</vt:lpstr>
      <vt:lpstr>Project Timeline</vt:lpstr>
      <vt:lpstr>TSP Goals</vt:lpstr>
      <vt:lpstr>Engagement</vt:lpstr>
      <vt:lpstr>Engagement Activities</vt:lpstr>
      <vt:lpstr>Engagement Feedback</vt:lpstr>
      <vt:lpstr>Engagement Feedback</vt:lpstr>
      <vt:lpstr>Needs and Issues</vt:lpstr>
      <vt:lpstr>Needs and Issues</vt:lpstr>
      <vt:lpstr>Recommended Improvements</vt:lpstr>
      <vt:lpstr>ROADWAY AND INTERSECTION IMPROVEMENTS</vt:lpstr>
      <vt:lpstr>Project R-1A: OR 126 and SW Powell Butte Highway</vt:lpstr>
      <vt:lpstr>PowerPoint Presentation</vt:lpstr>
      <vt:lpstr>Roundabouts – how do they improve safety and congestion? </vt:lpstr>
      <vt:lpstr>Project R-2: OR 126 and SW Williams road</vt:lpstr>
      <vt:lpstr>Project JC-1 and JC-2: Juniper Canyon Access</vt:lpstr>
      <vt:lpstr>PowerPoint Presentation</vt:lpstr>
      <vt:lpstr>Project JC-1: Juniper Canyon Access</vt:lpstr>
      <vt:lpstr>Project JC-2: Juniper Canyon Access</vt:lpstr>
      <vt:lpstr>PowerPoint Presentation</vt:lpstr>
      <vt:lpstr>Project R-3: OR 126 and SW Parrish Lane</vt:lpstr>
      <vt:lpstr>PowerPoint Presentation</vt:lpstr>
      <vt:lpstr>Bridges</vt:lpstr>
      <vt:lpstr>Roadways and  Intersections</vt:lpstr>
      <vt:lpstr>Safety IMPROVEMENTS</vt:lpstr>
      <vt:lpstr>PowerPoint Presentation</vt:lpstr>
      <vt:lpstr>Safety IMPROVEMENTS</vt:lpstr>
      <vt:lpstr>SAFETY IMPROVEMENTS</vt:lpstr>
      <vt:lpstr>ACTIVE TRANSPORTATION  IMPROVEMENTS</vt:lpstr>
      <vt:lpstr>ACTIVE TRANSPORTATION  IMPROVEMENTS</vt:lpstr>
      <vt:lpstr>Public transportation Improvements</vt:lpstr>
      <vt:lpstr>Freight</vt:lpstr>
      <vt:lpstr>Related Prineville TSP projects</vt:lpstr>
      <vt:lpstr>Overview</vt:lpstr>
      <vt:lpstr>West Y</vt:lpstr>
      <vt:lpstr>O’Neil Highway</vt:lpstr>
      <vt:lpstr>Other Projects</vt:lpstr>
      <vt:lpstr>PowerPoint Presentation</vt:lpstr>
      <vt:lpstr>New connections</vt:lpstr>
      <vt:lpstr>TSP Projects Summary</vt:lpstr>
      <vt:lpstr>TSP Projects Summary</vt:lpstr>
      <vt:lpstr>TSP Projects Summary</vt:lpstr>
      <vt:lpstr>TSP Projects Summary</vt:lpstr>
      <vt:lpstr>TSP Projects Summary</vt:lpstr>
      <vt:lpstr>TSP Projects Summary</vt:lpstr>
      <vt:lpstr>TSP Projects Summary</vt:lpstr>
      <vt:lpstr>TSP Projects Summary</vt:lpstr>
      <vt:lpstr>TSP Projects Summary</vt:lpstr>
      <vt:lpstr>TSP Projects Summary</vt:lpstr>
      <vt:lpstr>TSP Projects Summary</vt:lpstr>
      <vt:lpstr>TSP Projects Summary</vt:lpstr>
      <vt:lpstr>TSP Projects Summary</vt:lpstr>
      <vt:lpstr>TSP Projects Summary</vt:lpstr>
      <vt:lpstr>TSP Projects Summary</vt:lpstr>
      <vt:lpstr>TSP Projects Summary</vt:lpstr>
      <vt:lpstr>PowerPoint Presentation</vt:lpstr>
      <vt:lpstr>Project Costs (2024 $)</vt:lpstr>
      <vt:lpstr>Funding Sources</vt:lpstr>
      <vt:lpstr>How do Projects Get Done?</vt:lpstr>
      <vt:lpstr>Next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Crook County TSP</dc:title>
  <dc:creator>Natalie Chavez</dc:creator>
  <cp:lastModifiedBy>John Eisler</cp:lastModifiedBy>
  <cp:revision>4</cp:revision>
  <cp:lastPrinted>2024-10-29T15:30:30Z</cp:lastPrinted>
  <dcterms:created xsi:type="dcterms:W3CDTF">2023-09-16T01:56:24Z</dcterms:created>
  <dcterms:modified xsi:type="dcterms:W3CDTF">2025-09-30T22:13:24Z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0x010100E5B0BC49C3AFB1409CA6930BCC4C4961</vt:lpwstr>
  </property>
  <property fmtid="{D5CDD505-2E9C-101B-9397-08002B2CF9AE}" pid="3" name="MediaServiceImageTags">
    <vt:lpwstr/>
  </property>
</Properties>
</file>