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7" r:id="rId5"/>
    <p:sldId id="262" r:id="rId6"/>
    <p:sldId id="260" r:id="rId7"/>
    <p:sldId id="259" r:id="rId8"/>
    <p:sldId id="261"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5E519D-C0CE-2AA7-FB61-8C709994C237}" v="937" dt="2024-02-26T17:13:51.8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46"/>
    <p:restoredTop sz="84082"/>
  </p:normalViewPr>
  <p:slideViewPr>
    <p:cSldViewPr snapToGrid="0">
      <p:cViewPr varScale="1">
        <p:scale>
          <a:sx n="107" d="100"/>
          <a:sy n="107" d="100"/>
        </p:scale>
        <p:origin x="94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laine" userId="S::eric.blaine@crookcountyor.gov::dbedf359-4cc3-49be-9633-4839eb53593d" providerId="AD" clId="Web-{9D5E519D-C0CE-2AA7-FB61-8C709994C237}"/>
    <pc:docChg chg="modSld">
      <pc:chgData name="Eric Blaine" userId="S::eric.blaine@crookcountyor.gov::dbedf359-4cc3-49be-9633-4839eb53593d" providerId="AD" clId="Web-{9D5E519D-C0CE-2AA7-FB61-8C709994C237}" dt="2024-02-26T17:13:41.597" v="824"/>
      <pc:docMkLst>
        <pc:docMk/>
      </pc:docMkLst>
      <pc:sldChg chg="modSp">
        <pc:chgData name="Eric Blaine" userId="S::eric.blaine@crookcountyor.gov::dbedf359-4cc3-49be-9633-4839eb53593d" providerId="AD" clId="Web-{9D5E519D-C0CE-2AA7-FB61-8C709994C237}" dt="2024-02-26T17:08:28.062" v="337"/>
        <pc:sldMkLst>
          <pc:docMk/>
          <pc:sldMk cId="3340190378" sldId="259"/>
        </pc:sldMkLst>
        <pc:graphicFrameChg chg="mod modGraphic">
          <ac:chgData name="Eric Blaine" userId="S::eric.blaine@crookcountyor.gov::dbedf359-4cc3-49be-9633-4839eb53593d" providerId="AD" clId="Web-{9D5E519D-C0CE-2AA7-FB61-8C709994C237}" dt="2024-02-26T17:08:28.062" v="337"/>
          <ac:graphicFrameMkLst>
            <pc:docMk/>
            <pc:sldMk cId="3340190378" sldId="259"/>
            <ac:graphicFrameMk id="4" creationId="{AFCCCF83-4B5F-87F5-0750-697FA28FEDEB}"/>
          </ac:graphicFrameMkLst>
        </pc:graphicFrameChg>
      </pc:sldChg>
      <pc:sldChg chg="modSp">
        <pc:chgData name="Eric Blaine" userId="S::eric.blaine@crookcountyor.gov::dbedf359-4cc3-49be-9633-4839eb53593d" providerId="AD" clId="Web-{9D5E519D-C0CE-2AA7-FB61-8C709994C237}" dt="2024-02-26T17:07:11.092" v="115"/>
        <pc:sldMkLst>
          <pc:docMk/>
          <pc:sldMk cId="890161737" sldId="260"/>
        </pc:sldMkLst>
        <pc:graphicFrameChg chg="mod modGraphic">
          <ac:chgData name="Eric Blaine" userId="S::eric.blaine@crookcountyor.gov::dbedf359-4cc3-49be-9633-4839eb53593d" providerId="AD" clId="Web-{9D5E519D-C0CE-2AA7-FB61-8C709994C237}" dt="2024-02-26T17:07:11.092" v="115"/>
          <ac:graphicFrameMkLst>
            <pc:docMk/>
            <pc:sldMk cId="890161737" sldId="260"/>
            <ac:graphicFrameMk id="13" creationId="{A3C404BA-F9B6-367C-EB99-F7B95BBC5AEC}"/>
          </ac:graphicFrameMkLst>
        </pc:graphicFrameChg>
      </pc:sldChg>
      <pc:sldChg chg="modSp">
        <pc:chgData name="Eric Blaine" userId="S::eric.blaine@crookcountyor.gov::dbedf359-4cc3-49be-9633-4839eb53593d" providerId="AD" clId="Web-{9D5E519D-C0CE-2AA7-FB61-8C709994C237}" dt="2024-02-26T17:06:57.983" v="109" actId="20577"/>
        <pc:sldMkLst>
          <pc:docMk/>
          <pc:sldMk cId="1235064747" sldId="262"/>
        </pc:sldMkLst>
        <pc:spChg chg="mod">
          <ac:chgData name="Eric Blaine" userId="S::eric.blaine@crookcountyor.gov::dbedf359-4cc3-49be-9633-4839eb53593d" providerId="AD" clId="Web-{9D5E519D-C0CE-2AA7-FB61-8C709994C237}" dt="2024-02-26T17:06:57.983" v="109" actId="20577"/>
          <ac:spMkLst>
            <pc:docMk/>
            <pc:sldMk cId="1235064747" sldId="262"/>
            <ac:spMk id="6" creationId="{6C44B870-A9C0-3BC0-CCCF-93456BCF9B54}"/>
          </ac:spMkLst>
        </pc:spChg>
        <pc:graphicFrameChg chg="mod modGraphic">
          <ac:chgData name="Eric Blaine" userId="S::eric.blaine@crookcountyor.gov::dbedf359-4cc3-49be-9633-4839eb53593d" providerId="AD" clId="Web-{9D5E519D-C0CE-2AA7-FB61-8C709994C237}" dt="2024-02-26T16:52:53.379" v="23"/>
          <ac:graphicFrameMkLst>
            <pc:docMk/>
            <pc:sldMk cId="1235064747" sldId="262"/>
            <ac:graphicFrameMk id="5" creationId="{A30FF624-3DE5-A610-1E97-C574345F8296}"/>
          </ac:graphicFrameMkLst>
        </pc:graphicFrameChg>
      </pc:sldChg>
      <pc:sldChg chg="modSp">
        <pc:chgData name="Eric Blaine" userId="S::eric.blaine@crookcountyor.gov::dbedf359-4cc3-49be-9633-4839eb53593d" providerId="AD" clId="Web-{9D5E519D-C0CE-2AA7-FB61-8C709994C237}" dt="2024-02-26T17:13:41.597" v="824"/>
        <pc:sldMkLst>
          <pc:docMk/>
          <pc:sldMk cId="1254468736" sldId="263"/>
        </pc:sldMkLst>
        <pc:spChg chg="mod">
          <ac:chgData name="Eric Blaine" userId="S::eric.blaine@crookcountyor.gov::dbedf359-4cc3-49be-9633-4839eb53593d" providerId="AD" clId="Web-{9D5E519D-C0CE-2AA7-FB61-8C709994C237}" dt="2024-02-26T17:11:43.470" v="444" actId="20577"/>
          <ac:spMkLst>
            <pc:docMk/>
            <pc:sldMk cId="1254468736" sldId="263"/>
            <ac:spMk id="2" creationId="{9F870CFA-96CC-ED23-FB9D-317BE8ED6A7E}"/>
          </ac:spMkLst>
        </pc:spChg>
        <pc:graphicFrameChg chg="mod modGraphic">
          <ac:chgData name="Eric Blaine" userId="S::eric.blaine@crookcountyor.gov::dbedf359-4cc3-49be-9633-4839eb53593d" providerId="AD" clId="Web-{9D5E519D-C0CE-2AA7-FB61-8C709994C237}" dt="2024-02-26T17:13:41.597" v="824"/>
          <ac:graphicFrameMkLst>
            <pc:docMk/>
            <pc:sldMk cId="1254468736" sldId="263"/>
            <ac:graphicFrameMk id="4" creationId="{AFCCCF83-4B5F-87F5-0750-697FA28FEDEB}"/>
          </ac:graphicFrameMkLst>
        </pc:graphicFrameChg>
      </pc:sldChg>
    </pc:docChg>
  </pc:docChgLst>
  <pc:docChgLst>
    <pc:chgData name="Christina Haron" userId="S::christina.haron@co.crook.or.us::ca0bbf6a-46f8-4d49-9c1b-940295d29b19" providerId="AD" clId="Web-{F8527262-EA3B-44FA-F22A-DB912801F6BD}"/>
    <pc:docChg chg="modSld">
      <pc:chgData name="Christina Haron" userId="S::christina.haron@co.crook.or.us::ca0bbf6a-46f8-4d49-9c1b-940295d29b19" providerId="AD" clId="Web-{F8527262-EA3B-44FA-F22A-DB912801F6BD}" dt="2024-02-23T23:21:40.513" v="5"/>
      <pc:docMkLst>
        <pc:docMk/>
      </pc:docMkLst>
      <pc:sldChg chg="modSp">
        <pc:chgData name="Christina Haron" userId="S::christina.haron@co.crook.or.us::ca0bbf6a-46f8-4d49-9c1b-940295d29b19" providerId="AD" clId="Web-{F8527262-EA3B-44FA-F22A-DB912801F6BD}" dt="2024-02-23T23:21:40.513" v="5"/>
        <pc:sldMkLst>
          <pc:docMk/>
          <pc:sldMk cId="1235064747" sldId="262"/>
        </pc:sldMkLst>
        <pc:graphicFrameChg chg="mod modGraphic">
          <ac:chgData name="Christina Haron" userId="S::christina.haron@co.crook.or.us::ca0bbf6a-46f8-4d49-9c1b-940295d29b19" providerId="AD" clId="Web-{F8527262-EA3B-44FA-F22A-DB912801F6BD}" dt="2024-02-23T23:21:40.513" v="5"/>
          <ac:graphicFrameMkLst>
            <pc:docMk/>
            <pc:sldMk cId="1235064747" sldId="262"/>
            <ac:graphicFrameMk id="5" creationId="{A30FF624-3DE5-A610-1E97-C574345F829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785E5-7B55-8E48-9456-C9537BD11D8C}" type="datetimeFigureOut">
              <a:rPr lang="en-US" smtClean="0"/>
              <a:t>2/26/2024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DAAD26-3BCD-2C4F-BC17-239B68808D92}" type="slidenum">
              <a:rPr lang="en-US" smtClean="0"/>
              <a:t>‹#›</a:t>
            </a:fld>
            <a:endParaRPr lang="en-US"/>
          </a:p>
        </p:txBody>
      </p:sp>
    </p:spTree>
    <p:extLst>
      <p:ext uri="{BB962C8B-B14F-4D97-AF65-F5344CB8AC3E}">
        <p14:creationId xmlns:p14="http://schemas.microsoft.com/office/powerpoint/2010/main" val="231923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your department in Header area</a:t>
            </a:r>
          </a:p>
          <a:p>
            <a:pPr marL="228600" indent="-228600">
              <a:buAutoNum type="arabicPeriod"/>
            </a:pPr>
            <a:r>
              <a:rPr lang="en-US" dirty="0"/>
              <a:t>Enter the department’s mission statement</a:t>
            </a:r>
          </a:p>
          <a:p>
            <a:pPr marL="228600" indent="-228600">
              <a:buAutoNum type="arabicPeriod"/>
            </a:pPr>
            <a:r>
              <a:rPr lang="en-US" dirty="0"/>
              <a:t>Enter the department’s major goals/work plan elements</a:t>
            </a:r>
          </a:p>
          <a:p>
            <a:pPr marL="228600" indent="-228600">
              <a:buAutoNum type="arabicPeriod"/>
            </a:pPr>
            <a:r>
              <a:rPr lang="en-US" dirty="0"/>
              <a:t>Add the department logo to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1</a:t>
            </a:fld>
            <a:endParaRPr lang="en-US"/>
          </a:p>
        </p:txBody>
      </p:sp>
    </p:spTree>
    <p:extLst>
      <p:ext uri="{BB962C8B-B14F-4D97-AF65-F5344CB8AC3E}">
        <p14:creationId xmlns:p14="http://schemas.microsoft.com/office/powerpoint/2010/main" val="2092220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header</a:t>
            </a:r>
          </a:p>
          <a:p>
            <a:pPr marL="228600" indent="-228600">
              <a:buAutoNum type="arabicPeriod"/>
            </a:pPr>
            <a:r>
              <a:rPr lang="en-US" dirty="0"/>
              <a:t>Enter the department’s </a:t>
            </a:r>
            <a:r>
              <a:rPr lang="en-US" b="1" dirty="0"/>
              <a:t>quarterly</a:t>
            </a:r>
            <a:r>
              <a:rPr lang="en-US" dirty="0"/>
              <a:t> budget, actual and variance amounts </a:t>
            </a:r>
            <a:r>
              <a:rPr lang="en-US" b="1" dirty="0"/>
              <a:t>---- in thousands</a:t>
            </a:r>
          </a:p>
          <a:p>
            <a:pPr marL="228600" indent="-228600">
              <a:buAutoNum type="arabicPeriod"/>
            </a:pPr>
            <a:r>
              <a:rPr lang="en-US" dirty="0"/>
              <a:t>Enter comments to explain any significant variances</a:t>
            </a:r>
          </a:p>
          <a:p>
            <a:pPr marL="228600" indent="-228600">
              <a:buAutoNum type="arabicPeriod"/>
            </a:pPr>
            <a:r>
              <a:rPr lang="en-US" dirty="0"/>
              <a:t>Add the department’s logo to the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2</a:t>
            </a:fld>
            <a:endParaRPr lang="en-US"/>
          </a:p>
        </p:txBody>
      </p:sp>
    </p:spTree>
    <p:extLst>
      <p:ext uri="{BB962C8B-B14F-4D97-AF65-F5344CB8AC3E}">
        <p14:creationId xmlns:p14="http://schemas.microsoft.com/office/powerpoint/2010/main" val="2710151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the bottom header</a:t>
            </a:r>
          </a:p>
          <a:p>
            <a:pPr marL="228600" indent="-228600">
              <a:buAutoNum type="arabicPeriod"/>
            </a:pPr>
            <a:r>
              <a:rPr lang="en-US" dirty="0"/>
              <a:t>Enter the department’s organization chart</a:t>
            </a:r>
          </a:p>
          <a:p>
            <a:pPr marL="228600" indent="-228600">
              <a:buAutoNum type="arabicPeriod"/>
            </a:pPr>
            <a:r>
              <a:rPr lang="en-US" dirty="0"/>
              <a:t>Provide some bullets describing personnel during the quarter, e.g., number of new employees, separations, </a:t>
            </a:r>
            <a:r>
              <a:rPr lang="en-US" dirty="0" err="1"/>
              <a:t>etc.any</a:t>
            </a:r>
            <a:r>
              <a:rPr lang="en-US" dirty="0"/>
              <a:t> pending recruitments, significant new hires or </a:t>
            </a:r>
            <a:r>
              <a:rPr lang="en-US" dirty="0" err="1"/>
              <a:t>seprarations</a:t>
            </a:r>
            <a:endParaRPr lang="en-US" dirty="0"/>
          </a:p>
          <a:p>
            <a:pPr marL="228600" indent="-228600">
              <a:buAutoNum type="arabicPeriod"/>
            </a:pPr>
            <a:r>
              <a:rPr lang="en-US" dirty="0"/>
              <a:t>Enter the department’s authorized, filled and vacate positions – FTEs as of end of the quarter</a:t>
            </a:r>
          </a:p>
          <a:p>
            <a:pPr marL="228600" indent="-228600">
              <a:buAutoNum type="arabicPeriod"/>
            </a:pPr>
            <a:r>
              <a:rPr lang="en-US" dirty="0"/>
              <a:t>Add the department logo to the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3</a:t>
            </a:fld>
            <a:endParaRPr lang="en-US"/>
          </a:p>
        </p:txBody>
      </p:sp>
    </p:spTree>
    <p:extLst>
      <p:ext uri="{BB962C8B-B14F-4D97-AF65-F5344CB8AC3E}">
        <p14:creationId xmlns:p14="http://schemas.microsoft.com/office/powerpoint/2010/main" val="211005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List the major goals/work plan elements for the department</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4</a:t>
            </a:fld>
            <a:endParaRPr lang="en-US"/>
          </a:p>
        </p:txBody>
      </p:sp>
    </p:spTree>
    <p:extLst>
      <p:ext uri="{BB962C8B-B14F-4D97-AF65-F5344CB8AC3E}">
        <p14:creationId xmlns:p14="http://schemas.microsoft.com/office/powerpoint/2010/main" val="3346768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Continue your list of the major goals/work plan elements</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5</a:t>
            </a:fld>
            <a:endParaRPr lang="en-US"/>
          </a:p>
        </p:txBody>
      </p:sp>
    </p:spTree>
    <p:extLst>
      <p:ext uri="{BB962C8B-B14F-4D97-AF65-F5344CB8AC3E}">
        <p14:creationId xmlns:p14="http://schemas.microsoft.com/office/powerpoint/2010/main" val="2678248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Enter performance measures, goal and actual, with comments --- use performance measures included in the budget as a starting point, additional measures are encouraged</a:t>
            </a:r>
          </a:p>
          <a:p>
            <a:pPr marL="228600" indent="-228600">
              <a:buAutoNum type="arabicPeriod"/>
            </a:pPr>
            <a:r>
              <a:rPr lang="en-US" dirty="0"/>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6</a:t>
            </a:fld>
            <a:endParaRPr lang="en-US"/>
          </a:p>
        </p:txBody>
      </p:sp>
    </p:spTree>
    <p:extLst>
      <p:ext uri="{BB962C8B-B14F-4D97-AF65-F5344CB8AC3E}">
        <p14:creationId xmlns:p14="http://schemas.microsoft.com/office/powerpoint/2010/main" val="30668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EA97-27B5-6E02-AA2D-1D06B92E7F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11DE3-101B-3AA6-EE97-A481C1FF53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88F3EC-EE62-5184-BB41-9E025ED44334}"/>
              </a:ext>
            </a:extLst>
          </p:cNvPr>
          <p:cNvSpPr>
            <a:spLocks noGrp="1"/>
          </p:cNvSpPr>
          <p:nvPr>
            <p:ph type="dt" sz="half" idx="10"/>
          </p:nvPr>
        </p:nvSpPr>
        <p:spPr/>
        <p:txBody>
          <a:bodyPr/>
          <a:lstStyle/>
          <a:p>
            <a:fld id="{EE28AEE1-48E2-B74B-BDAD-70FAD5AE102E}" type="datetimeFigureOut">
              <a:rPr lang="en-US" smtClean="0"/>
              <a:t>2/26/2024</a:t>
            </a:fld>
            <a:endParaRPr lang="en-US"/>
          </a:p>
        </p:txBody>
      </p:sp>
      <p:sp>
        <p:nvSpPr>
          <p:cNvPr id="5" name="Footer Placeholder 4">
            <a:extLst>
              <a:ext uri="{FF2B5EF4-FFF2-40B4-BE49-F238E27FC236}">
                <a16:creationId xmlns:a16="http://schemas.microsoft.com/office/drawing/2014/main" id="{8259C4BB-D09D-180C-CF20-CBE3CD2E2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3203C-C09A-7DD5-34DB-C2D4E8AD4B0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78239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8411-E2F1-028C-5DDE-330CAC1AB4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9F73FA-59E1-76AF-E75A-98EB24CC9F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784B2-E7F6-F883-01A2-72907561378F}"/>
              </a:ext>
            </a:extLst>
          </p:cNvPr>
          <p:cNvSpPr>
            <a:spLocks noGrp="1"/>
          </p:cNvSpPr>
          <p:nvPr>
            <p:ph type="dt" sz="half" idx="10"/>
          </p:nvPr>
        </p:nvSpPr>
        <p:spPr/>
        <p:txBody>
          <a:bodyPr/>
          <a:lstStyle/>
          <a:p>
            <a:fld id="{EE28AEE1-48E2-B74B-BDAD-70FAD5AE102E}" type="datetimeFigureOut">
              <a:rPr lang="en-US" smtClean="0"/>
              <a:t>2/26/2024</a:t>
            </a:fld>
            <a:endParaRPr lang="en-US"/>
          </a:p>
        </p:txBody>
      </p:sp>
      <p:sp>
        <p:nvSpPr>
          <p:cNvPr id="5" name="Footer Placeholder 4">
            <a:extLst>
              <a:ext uri="{FF2B5EF4-FFF2-40B4-BE49-F238E27FC236}">
                <a16:creationId xmlns:a16="http://schemas.microsoft.com/office/drawing/2014/main" id="{0FF99524-0272-836F-69C1-1121B0527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B9CFC-339E-4FDF-54BC-2F3A707867D1}"/>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6082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159E85-48F0-F95C-5C3A-60A1FB700B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CE5641-E3E2-BF0A-21D9-2CB25B293A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8F276D-D1ED-D12E-470D-565A49948968}"/>
              </a:ext>
            </a:extLst>
          </p:cNvPr>
          <p:cNvSpPr>
            <a:spLocks noGrp="1"/>
          </p:cNvSpPr>
          <p:nvPr>
            <p:ph type="dt" sz="half" idx="10"/>
          </p:nvPr>
        </p:nvSpPr>
        <p:spPr/>
        <p:txBody>
          <a:bodyPr/>
          <a:lstStyle/>
          <a:p>
            <a:fld id="{EE28AEE1-48E2-B74B-BDAD-70FAD5AE102E}" type="datetimeFigureOut">
              <a:rPr lang="en-US" smtClean="0"/>
              <a:t>2/26/2024</a:t>
            </a:fld>
            <a:endParaRPr lang="en-US"/>
          </a:p>
        </p:txBody>
      </p:sp>
      <p:sp>
        <p:nvSpPr>
          <p:cNvPr id="5" name="Footer Placeholder 4">
            <a:extLst>
              <a:ext uri="{FF2B5EF4-FFF2-40B4-BE49-F238E27FC236}">
                <a16:creationId xmlns:a16="http://schemas.microsoft.com/office/drawing/2014/main" id="{D3F23D2C-1F1F-BF6F-A344-1C6177982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DEC383-8BAC-E409-1CD9-B606E668DEDD}"/>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7359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26AE-A1ED-D3F5-B350-4E2197E4B2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7E45C-DF0D-44F1-A7A6-A840F784A0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673CE-7FE0-3B46-9DF0-F59E27DB0BEC}"/>
              </a:ext>
            </a:extLst>
          </p:cNvPr>
          <p:cNvSpPr>
            <a:spLocks noGrp="1"/>
          </p:cNvSpPr>
          <p:nvPr>
            <p:ph type="dt" sz="half" idx="10"/>
          </p:nvPr>
        </p:nvSpPr>
        <p:spPr/>
        <p:txBody>
          <a:bodyPr/>
          <a:lstStyle/>
          <a:p>
            <a:fld id="{EE28AEE1-48E2-B74B-BDAD-70FAD5AE102E}" type="datetimeFigureOut">
              <a:rPr lang="en-US" smtClean="0"/>
              <a:t>2/26/2024</a:t>
            </a:fld>
            <a:endParaRPr lang="en-US"/>
          </a:p>
        </p:txBody>
      </p:sp>
      <p:sp>
        <p:nvSpPr>
          <p:cNvPr id="5" name="Footer Placeholder 4">
            <a:extLst>
              <a:ext uri="{FF2B5EF4-FFF2-40B4-BE49-F238E27FC236}">
                <a16:creationId xmlns:a16="http://schemas.microsoft.com/office/drawing/2014/main" id="{4F05DA46-E4F5-664A-4367-CF7CC57448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5C96F-30B2-2708-09AA-2EB25AA7C7D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2087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7BD7-538A-39A6-78DB-6EE476B1F5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E6342-D461-AC3D-5032-ADFF5F48D8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AC30D5-B564-4508-7E54-B30BD39C897F}"/>
              </a:ext>
            </a:extLst>
          </p:cNvPr>
          <p:cNvSpPr>
            <a:spLocks noGrp="1"/>
          </p:cNvSpPr>
          <p:nvPr>
            <p:ph type="dt" sz="half" idx="10"/>
          </p:nvPr>
        </p:nvSpPr>
        <p:spPr/>
        <p:txBody>
          <a:bodyPr/>
          <a:lstStyle/>
          <a:p>
            <a:fld id="{EE28AEE1-48E2-B74B-BDAD-70FAD5AE102E}" type="datetimeFigureOut">
              <a:rPr lang="en-US" smtClean="0"/>
              <a:t>2/26/2024</a:t>
            </a:fld>
            <a:endParaRPr lang="en-US"/>
          </a:p>
        </p:txBody>
      </p:sp>
      <p:sp>
        <p:nvSpPr>
          <p:cNvPr id="5" name="Footer Placeholder 4">
            <a:extLst>
              <a:ext uri="{FF2B5EF4-FFF2-40B4-BE49-F238E27FC236}">
                <a16:creationId xmlns:a16="http://schemas.microsoft.com/office/drawing/2014/main" id="{1550BBD2-4468-6B7A-F0FA-528106431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CDB71-BF7C-DBEB-6AA3-F5925A9862FA}"/>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38038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649E4-1369-CD28-61BD-5AD658B8CA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7E2BBB-68E7-7C0A-7767-12185551CE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BB5A82-0C21-4F78-E30D-A2847DFC4F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7CB4B4-8A0D-436E-3585-C34F0561AE46}"/>
              </a:ext>
            </a:extLst>
          </p:cNvPr>
          <p:cNvSpPr>
            <a:spLocks noGrp="1"/>
          </p:cNvSpPr>
          <p:nvPr>
            <p:ph type="dt" sz="half" idx="10"/>
          </p:nvPr>
        </p:nvSpPr>
        <p:spPr/>
        <p:txBody>
          <a:bodyPr/>
          <a:lstStyle/>
          <a:p>
            <a:fld id="{EE28AEE1-48E2-B74B-BDAD-70FAD5AE102E}" type="datetimeFigureOut">
              <a:rPr lang="en-US" smtClean="0"/>
              <a:t>2/26/2024</a:t>
            </a:fld>
            <a:endParaRPr lang="en-US"/>
          </a:p>
        </p:txBody>
      </p:sp>
      <p:sp>
        <p:nvSpPr>
          <p:cNvPr id="6" name="Footer Placeholder 5">
            <a:extLst>
              <a:ext uri="{FF2B5EF4-FFF2-40B4-BE49-F238E27FC236}">
                <a16:creationId xmlns:a16="http://schemas.microsoft.com/office/drawing/2014/main" id="{9943BC21-1E46-1A5F-AEC7-57542CCFF8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58C0A7-DEDD-C7C4-1C9F-97EC0354031F}"/>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57900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D1B77-4280-34BB-1087-085FCDA88C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449B20-B1EE-646C-B8E5-FC2BE7ED47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A37A34-F037-9670-D5E3-A367945D9E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902056-0122-BEC3-D61F-859CB5F077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2BAF30-28D1-47CF-C7DF-D6083C9BA0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B9D907-D4BA-0D37-27D0-CBEF0CD57066}"/>
              </a:ext>
            </a:extLst>
          </p:cNvPr>
          <p:cNvSpPr>
            <a:spLocks noGrp="1"/>
          </p:cNvSpPr>
          <p:nvPr>
            <p:ph type="dt" sz="half" idx="10"/>
          </p:nvPr>
        </p:nvSpPr>
        <p:spPr/>
        <p:txBody>
          <a:bodyPr/>
          <a:lstStyle/>
          <a:p>
            <a:fld id="{EE28AEE1-48E2-B74B-BDAD-70FAD5AE102E}" type="datetimeFigureOut">
              <a:rPr lang="en-US" smtClean="0"/>
              <a:t>2/26/2024</a:t>
            </a:fld>
            <a:endParaRPr lang="en-US"/>
          </a:p>
        </p:txBody>
      </p:sp>
      <p:sp>
        <p:nvSpPr>
          <p:cNvPr id="8" name="Footer Placeholder 7">
            <a:extLst>
              <a:ext uri="{FF2B5EF4-FFF2-40B4-BE49-F238E27FC236}">
                <a16:creationId xmlns:a16="http://schemas.microsoft.com/office/drawing/2014/main" id="{8A24E492-2BD1-7AC5-316E-28C3701E83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0FE5E3-506A-86AF-6125-6849C73DF6E5}"/>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26145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10F6-A4C7-F4E5-E40B-B3E7A6FD15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9F0511-2C57-2698-A3B1-F04C23B6D9EE}"/>
              </a:ext>
            </a:extLst>
          </p:cNvPr>
          <p:cNvSpPr>
            <a:spLocks noGrp="1"/>
          </p:cNvSpPr>
          <p:nvPr>
            <p:ph type="dt" sz="half" idx="10"/>
          </p:nvPr>
        </p:nvSpPr>
        <p:spPr/>
        <p:txBody>
          <a:bodyPr/>
          <a:lstStyle/>
          <a:p>
            <a:fld id="{EE28AEE1-48E2-B74B-BDAD-70FAD5AE102E}" type="datetimeFigureOut">
              <a:rPr lang="en-US" smtClean="0"/>
              <a:t>2/26/2024</a:t>
            </a:fld>
            <a:endParaRPr lang="en-US"/>
          </a:p>
        </p:txBody>
      </p:sp>
      <p:sp>
        <p:nvSpPr>
          <p:cNvPr id="4" name="Footer Placeholder 3">
            <a:extLst>
              <a:ext uri="{FF2B5EF4-FFF2-40B4-BE49-F238E27FC236}">
                <a16:creationId xmlns:a16="http://schemas.microsoft.com/office/drawing/2014/main" id="{93148707-B60B-B6FB-86FD-00E6A2B9B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1D9A2-55AD-9908-C556-F6452CC78CC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73498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AA64F8-AE01-0706-530E-170F689CCEF6}"/>
              </a:ext>
            </a:extLst>
          </p:cNvPr>
          <p:cNvSpPr>
            <a:spLocks noGrp="1"/>
          </p:cNvSpPr>
          <p:nvPr>
            <p:ph type="dt" sz="half" idx="10"/>
          </p:nvPr>
        </p:nvSpPr>
        <p:spPr/>
        <p:txBody>
          <a:bodyPr/>
          <a:lstStyle/>
          <a:p>
            <a:fld id="{EE28AEE1-48E2-B74B-BDAD-70FAD5AE102E}" type="datetimeFigureOut">
              <a:rPr lang="en-US" smtClean="0"/>
              <a:t>2/26/2024</a:t>
            </a:fld>
            <a:endParaRPr lang="en-US"/>
          </a:p>
        </p:txBody>
      </p:sp>
      <p:sp>
        <p:nvSpPr>
          <p:cNvPr id="3" name="Footer Placeholder 2">
            <a:extLst>
              <a:ext uri="{FF2B5EF4-FFF2-40B4-BE49-F238E27FC236}">
                <a16:creationId xmlns:a16="http://schemas.microsoft.com/office/drawing/2014/main" id="{04BDFAF6-6E27-A233-0479-4C8A123239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C0BFA0-1820-5A83-BCEB-CF50AE680668}"/>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13473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4B297-F5D0-E8D6-01D9-44D3D36CED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BF6BF3-B8C8-761C-2078-2BFD3B4F1D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F390EC-080E-0C8D-45F9-17517F13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A2F36D-63CF-0179-1AA9-71415FA6CDAB}"/>
              </a:ext>
            </a:extLst>
          </p:cNvPr>
          <p:cNvSpPr>
            <a:spLocks noGrp="1"/>
          </p:cNvSpPr>
          <p:nvPr>
            <p:ph type="dt" sz="half" idx="10"/>
          </p:nvPr>
        </p:nvSpPr>
        <p:spPr/>
        <p:txBody>
          <a:bodyPr/>
          <a:lstStyle/>
          <a:p>
            <a:fld id="{EE28AEE1-48E2-B74B-BDAD-70FAD5AE102E}" type="datetimeFigureOut">
              <a:rPr lang="en-US" smtClean="0"/>
              <a:t>2/26/2024</a:t>
            </a:fld>
            <a:endParaRPr lang="en-US"/>
          </a:p>
        </p:txBody>
      </p:sp>
      <p:sp>
        <p:nvSpPr>
          <p:cNvPr id="6" name="Footer Placeholder 5">
            <a:extLst>
              <a:ext uri="{FF2B5EF4-FFF2-40B4-BE49-F238E27FC236}">
                <a16:creationId xmlns:a16="http://schemas.microsoft.com/office/drawing/2014/main" id="{675D2AF9-2105-5BAD-5148-4060B0515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6E6EC-736D-8893-7F10-71C13F5E69C6}"/>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97743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1317-A171-D8C4-3006-F176069BB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963A4-B121-7562-0AB7-6AC4EC13E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5E305E-9073-2161-B44A-722350704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5606EF-8A68-1CAC-CBF1-715AF734A7A5}"/>
              </a:ext>
            </a:extLst>
          </p:cNvPr>
          <p:cNvSpPr>
            <a:spLocks noGrp="1"/>
          </p:cNvSpPr>
          <p:nvPr>
            <p:ph type="dt" sz="half" idx="10"/>
          </p:nvPr>
        </p:nvSpPr>
        <p:spPr/>
        <p:txBody>
          <a:bodyPr/>
          <a:lstStyle/>
          <a:p>
            <a:fld id="{EE28AEE1-48E2-B74B-BDAD-70FAD5AE102E}" type="datetimeFigureOut">
              <a:rPr lang="en-US" smtClean="0"/>
              <a:t>2/26/2024</a:t>
            </a:fld>
            <a:endParaRPr lang="en-US"/>
          </a:p>
        </p:txBody>
      </p:sp>
      <p:sp>
        <p:nvSpPr>
          <p:cNvPr id="6" name="Footer Placeholder 5">
            <a:extLst>
              <a:ext uri="{FF2B5EF4-FFF2-40B4-BE49-F238E27FC236}">
                <a16:creationId xmlns:a16="http://schemas.microsoft.com/office/drawing/2014/main" id="{AF34A2C0-842A-C727-1F23-5F0A6BEB1A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8D9B8-6436-2C2C-04AE-E9D2990C6C1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5823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A95B6-9B8B-CDA1-66A0-79558D539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E64F23-3485-E8D1-A542-D9AD66028A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E59B19-D2F7-6F73-F76F-9ED2AC9A8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8AEE1-48E2-B74B-BDAD-70FAD5AE102E}" type="datetimeFigureOut">
              <a:rPr lang="en-US" smtClean="0"/>
              <a:t>2/26/2024</a:t>
            </a:fld>
            <a:endParaRPr lang="en-US"/>
          </a:p>
        </p:txBody>
      </p:sp>
      <p:sp>
        <p:nvSpPr>
          <p:cNvPr id="5" name="Footer Placeholder 4">
            <a:extLst>
              <a:ext uri="{FF2B5EF4-FFF2-40B4-BE49-F238E27FC236}">
                <a16:creationId xmlns:a16="http://schemas.microsoft.com/office/drawing/2014/main" id="{8EC244F7-985C-0490-4E12-49E027E11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110B31-2809-2573-064E-17C45FC1F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5C51-ACB1-6E40-9277-6D21A1B696E5}" type="slidenum">
              <a:rPr lang="en-US" smtClean="0"/>
              <a:t>‹#›</a:t>
            </a:fld>
            <a:endParaRPr lang="en-US"/>
          </a:p>
        </p:txBody>
      </p:sp>
    </p:spTree>
    <p:extLst>
      <p:ext uri="{BB962C8B-B14F-4D97-AF65-F5344CB8AC3E}">
        <p14:creationId xmlns:p14="http://schemas.microsoft.com/office/powerpoint/2010/main" val="306035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a:solidFill>
                  <a:srgbClr val="FFFFFF"/>
                </a:solidFill>
                <a:latin typeface="+mj-lt"/>
                <a:ea typeface="+mj-ea"/>
                <a:cs typeface="+mj-cs"/>
              </a:rPr>
              <a:t>County Counsel Office / Legal Department</a:t>
            </a:r>
            <a:endParaRPr lang="en-US" sz="27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1149927" y="1924820"/>
            <a:ext cx="9653165" cy="4584315"/>
          </a:xfrm>
          <a:prstGeom prst="rect">
            <a:avLst/>
          </a:prstGeom>
        </p:spPr>
        <p:txBody>
          <a:bodyPr>
            <a:normAutofit fontScale="77500" lnSpcReduction="20000"/>
          </a:bodyPr>
          <a:lstStyle/>
          <a:p>
            <a:pPr defTabSz="722376">
              <a:spcAft>
                <a:spcPts val="600"/>
              </a:spcAft>
            </a:pPr>
            <a:r>
              <a:rPr lang="en-US" sz="2800" b="1" kern="1200" dirty="0">
                <a:solidFill>
                  <a:schemeClr val="tx1"/>
                </a:solidFill>
                <a:latin typeface="+mn-lt"/>
                <a:ea typeface="+mn-ea"/>
                <a:cs typeface="+mn-cs"/>
              </a:rPr>
              <a:t>Mission</a:t>
            </a:r>
          </a:p>
          <a:p>
            <a:pPr defTabSz="722376">
              <a:spcAft>
                <a:spcPts val="6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Provides legal advice and services to Crook County, including, as appropriate, its employees, elected officials, agents, and legally authorized representatives acting in their official capacities, and any other administrative services as may be directed.</a:t>
            </a:r>
          </a:p>
          <a:p>
            <a:pPr defTabSz="722376">
              <a:spcAft>
                <a:spcPts val="600"/>
              </a:spcAft>
            </a:pPr>
            <a:endParaRPr lang="en-US" sz="2600" kern="1200" dirty="0">
              <a:latin typeface="+mn-lt"/>
              <a:ea typeface="+mn-ea"/>
              <a:cs typeface="+mn-cs"/>
            </a:endParaRPr>
          </a:p>
          <a:p>
            <a:pPr defTabSz="722376">
              <a:spcAft>
                <a:spcPts val="600"/>
              </a:spcAft>
            </a:pPr>
            <a:r>
              <a:rPr lang="en-US" sz="2800" b="1" kern="1200" dirty="0">
                <a:solidFill>
                  <a:schemeClr val="tx1"/>
                </a:solidFill>
                <a:latin typeface="+mn-lt"/>
                <a:ea typeface="+mn-ea"/>
                <a:cs typeface="+mn-cs"/>
              </a:rPr>
              <a:t>Major goals</a:t>
            </a:r>
          </a:p>
          <a:p>
            <a:pPr marL="342900" marR="0" lvl="0" indent="-342900">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rPr>
              <a:t>Facilitate transition to County Administrator </a:t>
            </a:r>
            <a:endParaRPr lang="en-US" sz="2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rPr>
              <a:t>Develop and present training as requested</a:t>
            </a:r>
            <a:endParaRPr lang="en-US" sz="2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rPr>
              <a:t>Offload all non-legal functions</a:t>
            </a:r>
            <a:endParaRPr lang="en-US" sz="26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600" dirty="0">
                <a:effectLst/>
                <a:latin typeface="Calibri" panose="020F0502020204030204" pitchFamily="34" charset="0"/>
                <a:ea typeface="Times New Roman" panose="02020603050405020304" pitchFamily="18" charset="0"/>
              </a:rPr>
              <a:t>Property management</a:t>
            </a:r>
            <a:endParaRPr lang="en-US" sz="26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600" dirty="0">
                <a:effectLst/>
                <a:latin typeface="Calibri" panose="020F0502020204030204" pitchFamily="34" charset="0"/>
                <a:ea typeface="Times New Roman" panose="02020603050405020304" pitchFamily="18" charset="0"/>
              </a:rPr>
              <a:t>Purchasing</a:t>
            </a:r>
            <a:endParaRPr lang="en-US" sz="26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600" dirty="0">
                <a:effectLst/>
                <a:latin typeface="Calibri" panose="020F0502020204030204" pitchFamily="34" charset="0"/>
                <a:ea typeface="Times New Roman" panose="02020603050405020304" pitchFamily="18" charset="0"/>
              </a:rPr>
              <a:t>Public information request</a:t>
            </a:r>
            <a:endParaRPr lang="en-US" sz="26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600" dirty="0">
                <a:effectLst/>
                <a:latin typeface="Calibri" panose="020F0502020204030204" pitchFamily="34" charset="0"/>
                <a:ea typeface="Times New Roman" panose="02020603050405020304" pitchFamily="18" charset="0"/>
              </a:rPr>
              <a:t>Fees and charges to Finance</a:t>
            </a:r>
            <a:endParaRPr lang="en-US" sz="26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600" dirty="0">
                <a:effectLst/>
                <a:latin typeface="Calibri" panose="020F0502020204030204" pitchFamily="34" charset="0"/>
                <a:ea typeface="Times New Roman" panose="02020603050405020304" pitchFamily="18" charset="0"/>
              </a:rPr>
              <a:t>Compensation committee to Human Resources</a:t>
            </a:r>
            <a:endParaRPr lang="en-US" sz="26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600" dirty="0">
                <a:effectLst/>
                <a:latin typeface="Calibri" panose="020F0502020204030204" pitchFamily="34" charset="0"/>
                <a:ea typeface="Times New Roman" panose="02020603050405020304" pitchFamily="18" charset="0"/>
              </a:rPr>
              <a:t>Other as identified</a:t>
            </a:r>
            <a:endParaRPr lang="en-US" sz="2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rPr>
              <a:t>Transition to exclusively provide legal services and related training </a:t>
            </a:r>
            <a:endParaRPr lang="en-US" sz="2600" dirty="0">
              <a:effectLst/>
              <a:latin typeface="Calibri" panose="020F0502020204030204" pitchFamily="34" charset="0"/>
              <a:ea typeface="Calibri" panose="020F0502020204030204" pitchFamily="34" charset="0"/>
            </a:endParaRPr>
          </a:p>
          <a:p>
            <a:pPr marL="342900" indent="-342900" defTabSz="722376">
              <a:spcAft>
                <a:spcPts val="600"/>
              </a:spcAft>
              <a:buFont typeface="Arial" panose="020B0604020202020204" pitchFamily="34" charset="0"/>
              <a:buChar char="•"/>
            </a:pPr>
            <a:endParaRPr lang="en-US" sz="2600" kern="1200" dirty="0">
              <a:solidFill>
                <a:schemeClr val="tx1"/>
              </a:solidFill>
              <a:latin typeface="+mn-lt"/>
              <a:ea typeface="+mn-ea"/>
              <a:cs typeface="+mn-cs"/>
            </a:endParaRPr>
          </a:p>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Tree>
    <p:extLst>
      <p:ext uri="{BB962C8B-B14F-4D97-AF65-F5344CB8AC3E}">
        <p14:creationId xmlns:p14="http://schemas.microsoft.com/office/powerpoint/2010/main" val="303654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1036590"/>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County Counsel Office / Legal Department</a:t>
            </a:r>
            <a:br>
              <a:rPr lang="en-US" sz="2800" kern="1200" dirty="0">
                <a:solidFill>
                  <a:srgbClr val="FFFFFF"/>
                </a:solidFill>
                <a:latin typeface="+mj-lt"/>
                <a:ea typeface="+mj-ea"/>
                <a:cs typeface="+mj-cs"/>
              </a:rPr>
            </a:br>
            <a:r>
              <a:rPr lang="en-US" sz="2700" dirty="0">
                <a:solidFill>
                  <a:srgbClr val="FFFFFF"/>
                </a:solidFill>
              </a:rPr>
              <a:t>Financial S</a:t>
            </a:r>
            <a:r>
              <a:rPr lang="en-US" sz="2700" kern="1200" dirty="0">
                <a:solidFill>
                  <a:srgbClr val="FFFFFF"/>
                </a:solidFill>
                <a:latin typeface="+mj-lt"/>
                <a:ea typeface="+mj-ea"/>
                <a:cs typeface="+mj-cs"/>
              </a:rPr>
              <a:t>ummary</a:t>
            </a:r>
            <a:br>
              <a:rPr lang="en-US" sz="2700" kern="1200" dirty="0">
                <a:solidFill>
                  <a:srgbClr val="FFFFFF"/>
                </a:solidFill>
                <a:latin typeface="+mj-lt"/>
                <a:ea typeface="+mj-ea"/>
                <a:cs typeface="+mj-cs"/>
              </a:rPr>
            </a:br>
            <a:r>
              <a:rPr lang="en-US" sz="2200" i="1" kern="1200" dirty="0">
                <a:solidFill>
                  <a:srgbClr val="FFFFFF"/>
                </a:solidFill>
                <a:latin typeface="+mj-lt"/>
                <a:ea typeface="+mj-ea"/>
                <a:cs typeface="+mj-cs"/>
              </a:rPr>
              <a:t>amounts in thousands</a:t>
            </a: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2623637" y="4384323"/>
            <a:ext cx="7844111" cy="3730441"/>
          </a:xfrm>
          <a:prstGeom prst="rect">
            <a:avLst/>
          </a:prstGeom>
        </p:spPr>
        <p:txBody>
          <a:bodyPr>
            <a:normAutofit/>
          </a:bodyPr>
          <a:lstStyle/>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graphicFrame>
        <p:nvGraphicFramePr>
          <p:cNvPr id="5" name="Table 4">
            <a:extLst>
              <a:ext uri="{FF2B5EF4-FFF2-40B4-BE49-F238E27FC236}">
                <a16:creationId xmlns:a16="http://schemas.microsoft.com/office/drawing/2014/main" id="{A30FF624-3DE5-A610-1E97-C574345F8296}"/>
              </a:ext>
            </a:extLst>
          </p:cNvPr>
          <p:cNvGraphicFramePr>
            <a:graphicFrameLocks noGrp="1"/>
          </p:cNvGraphicFramePr>
          <p:nvPr>
            <p:extLst>
              <p:ext uri="{D42A27DB-BD31-4B8C-83A1-F6EECF244321}">
                <p14:modId xmlns:p14="http://schemas.microsoft.com/office/powerpoint/2010/main" val="2852483025"/>
              </p:ext>
            </p:extLst>
          </p:nvPr>
        </p:nvGraphicFramePr>
        <p:xfrm>
          <a:off x="1059544" y="2141422"/>
          <a:ext cx="9408204" cy="822960"/>
        </p:xfrm>
        <a:graphic>
          <a:graphicData uri="http://schemas.openxmlformats.org/drawingml/2006/table">
            <a:tbl>
              <a:tblPr firstRow="1" bandRow="1">
                <a:tableStyleId>{5C22544A-7EE6-4342-B048-85BDC9FD1C3A}</a:tableStyleId>
              </a:tblPr>
              <a:tblGrid>
                <a:gridCol w="2670629">
                  <a:extLst>
                    <a:ext uri="{9D8B030D-6E8A-4147-A177-3AD203B41FA5}">
                      <a16:colId xmlns:a16="http://schemas.microsoft.com/office/drawing/2014/main" val="566011448"/>
                    </a:ext>
                  </a:extLst>
                </a:gridCol>
                <a:gridCol w="2307772">
                  <a:extLst>
                    <a:ext uri="{9D8B030D-6E8A-4147-A177-3AD203B41FA5}">
                      <a16:colId xmlns:a16="http://schemas.microsoft.com/office/drawing/2014/main" val="3888698236"/>
                    </a:ext>
                  </a:extLst>
                </a:gridCol>
                <a:gridCol w="2191657">
                  <a:extLst>
                    <a:ext uri="{9D8B030D-6E8A-4147-A177-3AD203B41FA5}">
                      <a16:colId xmlns:a16="http://schemas.microsoft.com/office/drawing/2014/main" val="4028088874"/>
                    </a:ext>
                  </a:extLst>
                </a:gridCol>
                <a:gridCol w="2238146">
                  <a:extLst>
                    <a:ext uri="{9D8B030D-6E8A-4147-A177-3AD203B41FA5}">
                      <a16:colId xmlns:a16="http://schemas.microsoft.com/office/drawing/2014/main" val="2571192195"/>
                    </a:ext>
                  </a:extLst>
                </a:gridCol>
              </a:tblGrid>
              <a:tr h="295245">
                <a:tc>
                  <a:txBody>
                    <a:bodyPr/>
                    <a:lstStyle/>
                    <a:p>
                      <a:pPr algn="ctr"/>
                      <a:endParaRPr lang="en-US" dirty="0"/>
                    </a:p>
                  </a:txBody>
                  <a:tcPr/>
                </a:tc>
                <a:tc>
                  <a:txBody>
                    <a:bodyPr/>
                    <a:lstStyle/>
                    <a:p>
                      <a:pPr algn="ctr"/>
                      <a:r>
                        <a:rPr lang="en-US" dirty="0"/>
                        <a:t>Budget</a:t>
                      </a:r>
                    </a:p>
                  </a:txBody>
                  <a:tcPr/>
                </a:tc>
                <a:tc>
                  <a:txBody>
                    <a:bodyPr/>
                    <a:lstStyle/>
                    <a:p>
                      <a:pPr algn="ctr"/>
                      <a:r>
                        <a:rPr lang="en-US" dirty="0"/>
                        <a:t>Actual</a:t>
                      </a:r>
                    </a:p>
                  </a:txBody>
                  <a:tcPr/>
                </a:tc>
                <a:tc>
                  <a:txBody>
                    <a:bodyPr/>
                    <a:lstStyle/>
                    <a:p>
                      <a:pPr algn="ctr"/>
                      <a:r>
                        <a:rPr lang="en-US" dirty="0"/>
                        <a:t>Variance</a:t>
                      </a:r>
                    </a:p>
                  </a:txBody>
                  <a:tcPr/>
                </a:tc>
                <a:extLst>
                  <a:ext uri="{0D108BD9-81ED-4DB2-BD59-A6C34878D82A}">
                    <a16:rowId xmlns:a16="http://schemas.microsoft.com/office/drawing/2014/main" val="2334827152"/>
                  </a:ext>
                </a:extLst>
              </a:tr>
              <a:tr h="295245">
                <a:tc>
                  <a:txBody>
                    <a:bodyPr/>
                    <a:lstStyle/>
                    <a:p>
                      <a:r>
                        <a:rPr lang="en-US" sz="2400" dirty="0"/>
                        <a:t>Expenses</a:t>
                      </a:r>
                    </a:p>
                  </a:txBody>
                  <a:tcPr/>
                </a:tc>
                <a:tc>
                  <a:txBody>
                    <a:bodyPr/>
                    <a:lstStyle/>
                    <a:p>
                      <a:pPr algn="r"/>
                      <a:r>
                        <a:rPr lang="en-US" sz="2400" dirty="0"/>
                        <a:t>$  452k</a:t>
                      </a:r>
                    </a:p>
                  </a:txBody>
                  <a:tcPr/>
                </a:tc>
                <a:tc>
                  <a:txBody>
                    <a:bodyPr/>
                    <a:lstStyle/>
                    <a:p>
                      <a:pPr algn="r"/>
                      <a:r>
                        <a:rPr lang="en-US" sz="2400" dirty="0"/>
                        <a:t>$   172k</a:t>
                      </a:r>
                    </a:p>
                  </a:txBody>
                  <a:tcPr/>
                </a:tc>
                <a:tc>
                  <a:txBody>
                    <a:bodyPr/>
                    <a:lstStyle/>
                    <a:p>
                      <a:pPr algn="r"/>
                      <a:r>
                        <a:rPr lang="en-US" sz="2400" dirty="0"/>
                        <a:t>$  280k </a:t>
                      </a:r>
                    </a:p>
                  </a:txBody>
                  <a:tcPr/>
                </a:tc>
                <a:extLst>
                  <a:ext uri="{0D108BD9-81ED-4DB2-BD59-A6C34878D82A}">
                    <a16:rowId xmlns:a16="http://schemas.microsoft.com/office/drawing/2014/main" val="948797677"/>
                  </a:ext>
                </a:extLst>
              </a:tr>
            </a:tbl>
          </a:graphicData>
        </a:graphic>
      </p:graphicFrame>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
        <p:nvSpPr>
          <p:cNvPr id="6" name="TextBox 5">
            <a:extLst>
              <a:ext uri="{FF2B5EF4-FFF2-40B4-BE49-F238E27FC236}">
                <a16:creationId xmlns:a16="http://schemas.microsoft.com/office/drawing/2014/main" id="{6C44B870-A9C0-3BC0-CCCF-93456BCF9B54}"/>
              </a:ext>
            </a:extLst>
          </p:cNvPr>
          <p:cNvSpPr txBox="1"/>
          <p:nvPr/>
        </p:nvSpPr>
        <p:spPr>
          <a:xfrm>
            <a:off x="1059544" y="4064805"/>
            <a:ext cx="9281489" cy="2000548"/>
          </a:xfrm>
          <a:prstGeom prst="rect">
            <a:avLst/>
          </a:prstGeom>
          <a:noFill/>
        </p:spPr>
        <p:txBody>
          <a:bodyPr wrap="square" lIns="91440" tIns="45720" rIns="91440" bIns="45720" rtlCol="0" anchor="t">
            <a:spAutoFit/>
          </a:bodyPr>
          <a:lstStyle/>
          <a:p>
            <a:r>
              <a:rPr lang="en-US" sz="2400" b="1" dirty="0"/>
              <a:t>Comments</a:t>
            </a:r>
          </a:p>
          <a:p>
            <a:pPr marL="342900" indent="-342900">
              <a:buFont typeface="Arial" panose="020B0604020202020204" pitchFamily="34" charset="0"/>
              <a:buChar char="•"/>
            </a:pPr>
            <a:r>
              <a:rPr lang="en-US" sz="2000" dirty="0">
                <a:ea typeface="Calibri"/>
                <a:cs typeface="Calibri"/>
              </a:rPr>
              <a:t>Large expenditure in November for attending annual AOC conference.</a:t>
            </a:r>
            <a:endParaRPr lang="en-US" sz="2000" dirty="0"/>
          </a:p>
          <a:p>
            <a:pPr marL="342900" indent="-342900">
              <a:buFont typeface="Arial" panose="020B0604020202020204" pitchFamily="34" charset="0"/>
              <a:buChar char="•"/>
            </a:pPr>
            <a:r>
              <a:rPr lang="en-US" sz="2000" dirty="0">
                <a:ea typeface="Calibri"/>
                <a:cs typeface="Calibri"/>
              </a:rPr>
              <a:t>The vacancy in the office manager position was filled, and department has been operating on full capacity this quarter.</a:t>
            </a:r>
            <a:endParaRPr lang="en-US" sz="2000" dirty="0"/>
          </a:p>
          <a:p>
            <a:pPr marL="342900" indent="-342900">
              <a:buFont typeface="Arial" panose="020B0604020202020204" pitchFamily="34" charset="0"/>
              <a:buChar char="•"/>
            </a:pPr>
            <a:r>
              <a:rPr lang="en-US" sz="2000" dirty="0"/>
              <a:t>Internal service charges recover full cost.</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23506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6C76E0E-A869-468C-8AB8-BE573739F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5281552"/>
            <a:ext cx="12192000" cy="1576450"/>
          </a:xfrm>
          <a:prstGeom prst="rect">
            <a:avLst/>
          </a:prstGeom>
          <a:gradFill>
            <a:gsLst>
              <a:gs pos="0">
                <a:schemeClr val="accent1"/>
              </a:gs>
              <a:gs pos="10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2980D51-170D-4D0F-B1DE-FA7299627D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8856" y="5281552"/>
            <a:ext cx="4063142" cy="1576447"/>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B103BBE-1445-4DEC-B4D9-5C57296E5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1552"/>
            <a:ext cx="12192000" cy="1576447"/>
          </a:xfrm>
          <a:prstGeom prst="rect">
            <a:avLst/>
          </a:prstGeom>
          <a:gradFill>
            <a:gsLst>
              <a:gs pos="39000">
                <a:schemeClr val="accent1">
                  <a:lumMod val="50000"/>
                  <a:alpha val="0"/>
                </a:schemeClr>
              </a:gs>
              <a:gs pos="100000">
                <a:srgbClr val="000000">
                  <a:alpha val="71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835863" y="5652097"/>
            <a:ext cx="10587314" cy="877729"/>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County Counsel Office / Legal Department</a:t>
            </a:r>
            <a:br>
              <a:rPr lang="en-US" sz="2800" kern="1200" dirty="0">
                <a:solidFill>
                  <a:srgbClr val="FFFFFF"/>
                </a:solidFill>
                <a:latin typeface="+mj-lt"/>
                <a:ea typeface="+mj-ea"/>
                <a:cs typeface="+mj-cs"/>
              </a:rPr>
            </a:br>
            <a:r>
              <a:rPr lang="en-US" sz="2700" kern="1200" dirty="0">
                <a:solidFill>
                  <a:srgbClr val="FFFFFF"/>
                </a:solidFill>
                <a:latin typeface="+mj-lt"/>
                <a:ea typeface="+mj-ea"/>
                <a:cs typeface="+mj-cs"/>
              </a:rPr>
              <a:t>Staffing Summary</a:t>
            </a:r>
          </a:p>
        </p:txBody>
      </p:sp>
      <p:sp>
        <p:nvSpPr>
          <p:cNvPr id="12" name="Content Placeholder 11">
            <a:extLst>
              <a:ext uri="{FF2B5EF4-FFF2-40B4-BE49-F238E27FC236}">
                <a16:creationId xmlns:a16="http://schemas.microsoft.com/office/drawing/2014/main" id="{36EC7822-D15B-CD35-5947-1B43D02B19E6}"/>
              </a:ext>
            </a:extLst>
          </p:cNvPr>
          <p:cNvSpPr>
            <a:spLocks/>
          </p:cNvSpPr>
          <p:nvPr/>
        </p:nvSpPr>
        <p:spPr>
          <a:xfrm>
            <a:off x="971796" y="723569"/>
            <a:ext cx="5795701" cy="3564652"/>
          </a:xfrm>
          <a:prstGeom prst="rect">
            <a:avLst/>
          </a:prstGeom>
        </p:spPr>
        <p:txBody>
          <a:bodyPr/>
          <a:lstStyle/>
          <a:p>
            <a:pPr defTabSz="722376">
              <a:spcAft>
                <a:spcPts val="600"/>
              </a:spcAft>
            </a:pPr>
            <a:r>
              <a:rPr lang="en-US" sz="2400" b="1" kern="1200" dirty="0">
                <a:solidFill>
                  <a:schemeClr val="tx1"/>
                </a:solidFill>
                <a:latin typeface="+mn-lt"/>
                <a:ea typeface="+mn-ea"/>
                <a:cs typeface="+mn-cs"/>
              </a:rPr>
              <a:t>Comments:</a:t>
            </a:r>
          </a:p>
          <a:p>
            <a:pPr marL="285750" indent="-285750">
              <a:spcAft>
                <a:spcPts val="600"/>
              </a:spcAft>
              <a:buFont typeface="Arial" panose="020B0604020202020204" pitchFamily="34" charset="0"/>
              <a:buChar char="•"/>
            </a:pPr>
            <a:r>
              <a:rPr lang="en-US" sz="1600" dirty="0"/>
              <a:t>ORS 203.145: “…the board of each county may appoint a person or persons licensed to practice law in the State of Oregon as counsel to advise the board and other county officers, to render services in connection with legal questions of a civil nature arising in the discharge of their functions, to prosecute violations of county law […], and to provide such additional services as the board determines. Counsel shall serve at the pleasure of the board, on a full- or part-time basis….”</a:t>
            </a:r>
          </a:p>
          <a:p>
            <a:pPr marL="285750" indent="-285750">
              <a:spcAft>
                <a:spcPts val="600"/>
              </a:spcAft>
              <a:buFont typeface="Arial" panose="020B0604020202020204" pitchFamily="34" charset="0"/>
              <a:buChar char="•"/>
            </a:pPr>
            <a:r>
              <a:rPr lang="en-US" sz="1600" dirty="0"/>
              <a:t>RPC 1.13: “A lawyer employed or retained by an organization represents the organization acting through its duly authorized constituents.”</a:t>
            </a:r>
          </a:p>
          <a:p>
            <a:pPr marL="285750" indent="-285750">
              <a:spcAft>
                <a:spcPts val="600"/>
              </a:spcAft>
              <a:buFont typeface="Arial" panose="020B0604020202020204" pitchFamily="34" charset="0"/>
              <a:buChar char="•"/>
            </a:pPr>
            <a:endParaRPr lang="en-US" dirty="0"/>
          </a:p>
        </p:txBody>
      </p:sp>
      <p:sp>
        <p:nvSpPr>
          <p:cNvPr id="4" name="Content Placeholder 3">
            <a:extLst>
              <a:ext uri="{FF2B5EF4-FFF2-40B4-BE49-F238E27FC236}">
                <a16:creationId xmlns:a16="http://schemas.microsoft.com/office/drawing/2014/main" id="{F6BD9A01-067C-68F5-80DA-A51DB87F3F11}"/>
              </a:ext>
            </a:extLst>
          </p:cNvPr>
          <p:cNvSpPr>
            <a:spLocks/>
          </p:cNvSpPr>
          <p:nvPr/>
        </p:nvSpPr>
        <p:spPr>
          <a:xfrm>
            <a:off x="6163218" y="723569"/>
            <a:ext cx="5259959" cy="3718250"/>
          </a:xfrm>
          <a:prstGeom prst="rect">
            <a:avLst/>
          </a:prstGeom>
        </p:spPr>
        <p:txBody>
          <a:bodyPr>
            <a:normAutofit/>
          </a:bodyPr>
          <a:lstStyle/>
          <a:p>
            <a:pPr algn="ctr" defTabSz="722376">
              <a:spcAft>
                <a:spcPts val="600"/>
              </a:spcAft>
            </a:pPr>
            <a:r>
              <a:rPr lang="en-US" sz="2400" b="1" kern="1200" dirty="0">
                <a:solidFill>
                  <a:schemeClr val="tx1"/>
                </a:solidFill>
                <a:latin typeface="+mn-lt"/>
                <a:ea typeface="+mn-ea"/>
                <a:cs typeface="+mn-cs"/>
              </a:rPr>
              <a:t>Org Chart</a:t>
            </a:r>
          </a:p>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sp>
        <p:nvSpPr>
          <p:cNvPr id="8" name="TextBox 7">
            <a:extLst>
              <a:ext uri="{FF2B5EF4-FFF2-40B4-BE49-F238E27FC236}">
                <a16:creationId xmlns:a16="http://schemas.microsoft.com/office/drawing/2014/main" id="{3264CA8D-6CB0-3F97-FED7-FBB7202F5646}"/>
              </a:ext>
            </a:extLst>
          </p:cNvPr>
          <p:cNvSpPr txBox="1"/>
          <p:nvPr/>
        </p:nvSpPr>
        <p:spPr>
          <a:xfrm>
            <a:off x="1055911" y="4159715"/>
            <a:ext cx="1977464" cy="738023"/>
          </a:xfrm>
          <a:prstGeom prst="rect">
            <a:avLst/>
          </a:prstGeom>
          <a:noFill/>
        </p:spPr>
        <p:txBody>
          <a:bodyPr wrap="none" rtlCol="0">
            <a:spAutoFit/>
          </a:bodyPr>
          <a:lstStyle/>
          <a:p>
            <a:pPr defTabSz="722376">
              <a:spcAft>
                <a:spcPts val="600"/>
              </a:spcAft>
            </a:pPr>
            <a:r>
              <a:rPr lang="en-US" sz="1896" b="1" kern="1200" dirty="0">
                <a:solidFill>
                  <a:schemeClr val="tx1"/>
                </a:solidFill>
                <a:latin typeface="+mn-lt"/>
                <a:ea typeface="+mn-ea"/>
                <a:cs typeface="+mn-cs"/>
              </a:rPr>
              <a:t>Staffing Summary</a:t>
            </a:r>
          </a:p>
          <a:p>
            <a:pPr>
              <a:spcAft>
                <a:spcPts val="600"/>
              </a:spcAft>
            </a:pPr>
            <a:endParaRPr lang="en-US" dirty="0"/>
          </a:p>
        </p:txBody>
      </p:sp>
      <p:graphicFrame>
        <p:nvGraphicFramePr>
          <p:cNvPr id="13" name="Table 12">
            <a:extLst>
              <a:ext uri="{FF2B5EF4-FFF2-40B4-BE49-F238E27FC236}">
                <a16:creationId xmlns:a16="http://schemas.microsoft.com/office/drawing/2014/main" id="{A3C404BA-F9B6-367C-EB99-F7B95BBC5AEC}"/>
              </a:ext>
            </a:extLst>
          </p:cNvPr>
          <p:cNvGraphicFramePr>
            <a:graphicFrameLocks noGrp="1"/>
          </p:cNvGraphicFramePr>
          <p:nvPr>
            <p:extLst>
              <p:ext uri="{D42A27DB-BD31-4B8C-83A1-F6EECF244321}">
                <p14:modId xmlns:p14="http://schemas.microsoft.com/office/powerpoint/2010/main" val="3842769105"/>
              </p:ext>
            </p:extLst>
          </p:nvPr>
        </p:nvGraphicFramePr>
        <p:xfrm>
          <a:off x="1055911" y="4495926"/>
          <a:ext cx="5040087" cy="731520"/>
        </p:xfrm>
        <a:graphic>
          <a:graphicData uri="http://schemas.openxmlformats.org/drawingml/2006/table">
            <a:tbl>
              <a:tblPr firstRow="1" bandRow="1">
                <a:tableStyleId>{5C22544A-7EE6-4342-B048-85BDC9FD1C3A}</a:tableStyleId>
              </a:tblPr>
              <a:tblGrid>
                <a:gridCol w="1680029">
                  <a:extLst>
                    <a:ext uri="{9D8B030D-6E8A-4147-A177-3AD203B41FA5}">
                      <a16:colId xmlns:a16="http://schemas.microsoft.com/office/drawing/2014/main" val="1534005040"/>
                    </a:ext>
                  </a:extLst>
                </a:gridCol>
                <a:gridCol w="1680029">
                  <a:extLst>
                    <a:ext uri="{9D8B030D-6E8A-4147-A177-3AD203B41FA5}">
                      <a16:colId xmlns:a16="http://schemas.microsoft.com/office/drawing/2014/main" val="299994258"/>
                    </a:ext>
                  </a:extLst>
                </a:gridCol>
                <a:gridCol w="1680029">
                  <a:extLst>
                    <a:ext uri="{9D8B030D-6E8A-4147-A177-3AD203B41FA5}">
                      <a16:colId xmlns:a16="http://schemas.microsoft.com/office/drawing/2014/main" val="2459546426"/>
                    </a:ext>
                  </a:extLst>
                </a:gridCol>
              </a:tblGrid>
              <a:tr h="295245">
                <a:tc>
                  <a:txBody>
                    <a:bodyPr/>
                    <a:lstStyle/>
                    <a:p>
                      <a:pPr algn="ctr"/>
                      <a:r>
                        <a:rPr lang="en-US" dirty="0"/>
                        <a:t>Authorized</a:t>
                      </a:r>
                    </a:p>
                  </a:txBody>
                  <a:tcPr/>
                </a:tc>
                <a:tc>
                  <a:txBody>
                    <a:bodyPr/>
                    <a:lstStyle/>
                    <a:p>
                      <a:pPr algn="ctr"/>
                      <a:r>
                        <a:rPr lang="en-US" dirty="0"/>
                        <a:t>Filled</a:t>
                      </a:r>
                    </a:p>
                  </a:txBody>
                  <a:tcPr/>
                </a:tc>
                <a:tc>
                  <a:txBody>
                    <a:bodyPr/>
                    <a:lstStyle/>
                    <a:p>
                      <a:pPr algn="ctr"/>
                      <a:r>
                        <a:rPr lang="en-US" dirty="0"/>
                        <a:t>Vacancies</a:t>
                      </a:r>
                    </a:p>
                  </a:txBody>
                  <a:tcPr/>
                </a:tc>
                <a:extLst>
                  <a:ext uri="{0D108BD9-81ED-4DB2-BD59-A6C34878D82A}">
                    <a16:rowId xmlns:a16="http://schemas.microsoft.com/office/drawing/2014/main" val="2232592289"/>
                  </a:ext>
                </a:extLst>
              </a:tr>
              <a:tr h="295245">
                <a:tc>
                  <a:txBody>
                    <a:bodyPr/>
                    <a:lstStyle/>
                    <a:p>
                      <a:pPr algn="r"/>
                      <a:r>
                        <a:rPr lang="en-US" dirty="0"/>
                        <a:t>3</a:t>
                      </a:r>
                    </a:p>
                  </a:txBody>
                  <a:tcPr/>
                </a:tc>
                <a:tc>
                  <a:txBody>
                    <a:bodyPr/>
                    <a:lstStyle/>
                    <a:p>
                      <a:pPr algn="r"/>
                      <a:r>
                        <a:rPr lang="en-US" dirty="0"/>
                        <a:t>3</a:t>
                      </a:r>
                    </a:p>
                  </a:txBody>
                  <a:tcPr/>
                </a:tc>
                <a:tc>
                  <a:txBody>
                    <a:bodyPr/>
                    <a:lstStyle/>
                    <a:p>
                      <a:pPr lvl="0" algn="r">
                        <a:buNone/>
                      </a:pPr>
                      <a:r>
                        <a:rPr lang="en-US" dirty="0"/>
                        <a:t>0</a:t>
                      </a:r>
                    </a:p>
                  </a:txBody>
                  <a:tcPr/>
                </a:tc>
                <a:extLst>
                  <a:ext uri="{0D108BD9-81ED-4DB2-BD59-A6C34878D82A}">
                    <a16:rowId xmlns:a16="http://schemas.microsoft.com/office/drawing/2014/main" val="2588886264"/>
                  </a:ext>
                </a:extLst>
              </a:tr>
            </a:tbl>
          </a:graphicData>
        </a:graphic>
      </p:graphicFrame>
      <p:pic>
        <p:nvPicPr>
          <p:cNvPr id="14" name="Picture 13">
            <a:extLst>
              <a:ext uri="{FF2B5EF4-FFF2-40B4-BE49-F238E27FC236}">
                <a16:creationId xmlns:a16="http://schemas.microsoft.com/office/drawing/2014/main" id="{0F5356B7-B721-C984-D05E-2730D374035D}"/>
              </a:ext>
            </a:extLst>
          </p:cNvPr>
          <p:cNvPicPr>
            <a:picLocks noChangeAspect="1"/>
          </p:cNvPicPr>
          <p:nvPr/>
        </p:nvPicPr>
        <p:blipFill>
          <a:blip r:embed="rId3"/>
          <a:stretch>
            <a:fillRect/>
          </a:stretch>
        </p:blipFill>
        <p:spPr>
          <a:xfrm>
            <a:off x="10682513" y="5426866"/>
            <a:ext cx="1431133" cy="1431133"/>
          </a:xfrm>
          <a:prstGeom prst="rect">
            <a:avLst/>
          </a:prstGeom>
        </p:spPr>
      </p:pic>
      <p:pic>
        <p:nvPicPr>
          <p:cNvPr id="6" name="Picture 5">
            <a:extLst>
              <a:ext uri="{FF2B5EF4-FFF2-40B4-BE49-F238E27FC236}">
                <a16:creationId xmlns:a16="http://schemas.microsoft.com/office/drawing/2014/main" id="{3B5FA9ED-70A8-50CC-D014-7F990C721425}"/>
              </a:ext>
            </a:extLst>
          </p:cNvPr>
          <p:cNvPicPr>
            <a:picLocks noChangeAspect="1"/>
          </p:cNvPicPr>
          <p:nvPr/>
        </p:nvPicPr>
        <p:blipFill>
          <a:blip r:embed="rId4"/>
          <a:stretch>
            <a:fillRect/>
          </a:stretch>
        </p:blipFill>
        <p:spPr>
          <a:xfrm>
            <a:off x="7094197" y="1442634"/>
            <a:ext cx="4655679" cy="2682794"/>
          </a:xfrm>
          <a:prstGeom prst="rect">
            <a:avLst/>
          </a:prstGeom>
        </p:spPr>
      </p:pic>
    </p:spTree>
    <p:extLst>
      <p:ext uri="{BB962C8B-B14F-4D97-AF65-F5344CB8AC3E}">
        <p14:creationId xmlns:p14="http://schemas.microsoft.com/office/powerpoint/2010/main" val="890161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County Counsel Office Activities</a:t>
            </a:r>
            <a:br>
              <a:rPr lang="en-US" sz="3400" kern="1200" dirty="0">
                <a:solidFill>
                  <a:srgbClr val="FFFFFF"/>
                </a:solidFill>
                <a:latin typeface="+mj-lt"/>
                <a:ea typeface="+mj-ea"/>
                <a:cs typeface="+mj-cs"/>
              </a:rPr>
            </a:br>
            <a:r>
              <a:rPr lang="en-US" sz="2700" kern="1200" dirty="0">
                <a:solidFill>
                  <a:srgbClr val="FFFFFF"/>
                </a:solidFill>
                <a:latin typeface="+mj-lt"/>
                <a:ea typeface="+mj-ea"/>
                <a:cs typeface="+mj-cs"/>
              </a:rPr>
              <a:t>Q1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82514" y="5348514"/>
            <a:ext cx="1509487" cy="1509487"/>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2828350820"/>
              </p:ext>
            </p:extLst>
          </p:nvPr>
        </p:nvGraphicFramePr>
        <p:xfrm>
          <a:off x="1088570" y="617701"/>
          <a:ext cx="10078194" cy="4210249"/>
        </p:xfrm>
        <a:graphic>
          <a:graphicData uri="http://schemas.openxmlformats.org/drawingml/2006/table">
            <a:tbl>
              <a:tblPr firstRow="1" bandRow="1">
                <a:noFill/>
                <a:tableStyleId>{5C22544A-7EE6-4342-B048-85BDC9FD1C3A}</a:tableStyleId>
              </a:tblPr>
              <a:tblGrid>
                <a:gridCol w="3827566">
                  <a:extLst>
                    <a:ext uri="{9D8B030D-6E8A-4147-A177-3AD203B41FA5}">
                      <a16:colId xmlns:a16="http://schemas.microsoft.com/office/drawing/2014/main" val="1923382009"/>
                    </a:ext>
                  </a:extLst>
                </a:gridCol>
                <a:gridCol w="3241198">
                  <a:extLst>
                    <a:ext uri="{9D8B030D-6E8A-4147-A177-3AD203B41FA5}">
                      <a16:colId xmlns:a16="http://schemas.microsoft.com/office/drawing/2014/main" val="105490491"/>
                    </a:ext>
                  </a:extLst>
                </a:gridCol>
                <a:gridCol w="3009430">
                  <a:extLst>
                    <a:ext uri="{9D8B030D-6E8A-4147-A177-3AD203B41FA5}">
                      <a16:colId xmlns:a16="http://schemas.microsoft.com/office/drawing/2014/main" val="121705841"/>
                    </a:ext>
                  </a:extLst>
                </a:gridCol>
              </a:tblGrid>
              <a:tr h="603692">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Activity during quarter</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545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Facilitate transition to County Administrator </a:t>
                      </a:r>
                      <a:endParaRPr lang="en-US" dirty="0">
                        <a:effectLst/>
                        <a:latin typeface="Calibri" panose="020F0502020204030204" pitchFamily="34" charset="0"/>
                        <a:ea typeface="Calibri" panose="020F0502020204030204" pitchFamily="34" charset="0"/>
                      </a:endParaRP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US" sz="1800" cap="none" spc="0" dirty="0">
                          <a:solidFill>
                            <a:schemeClr val="tx1"/>
                          </a:solidFill>
                        </a:rPr>
                        <a:t>Contract administrator engaged</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200253343"/>
                  </a:ext>
                </a:extLst>
              </a:tr>
              <a:tr h="545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Develop and present training as requested</a:t>
                      </a:r>
                      <a:endParaRPr lang="en-US" dirty="0">
                        <a:effectLst/>
                        <a:latin typeface="Calibri" panose="020F0502020204030204" pitchFamily="34" charset="0"/>
                        <a:ea typeface="Calibri" panose="020F0502020204030204" pitchFamily="34" charset="0"/>
                      </a:endParaRP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US" sz="1800" cap="none" spc="0" dirty="0">
                          <a:solidFill>
                            <a:schemeClr val="tx1"/>
                          </a:solidFill>
                        </a:rPr>
                        <a:t>Drafted updates to Procurement code, for presentation at dept. head meeting</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US" sz="1800" cap="none" spc="0" dirty="0">
                          <a:solidFill>
                            <a:schemeClr val="tx1"/>
                          </a:solidFill>
                        </a:rPr>
                        <a:t>If code is updated, training can be scheduled on new rules</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987997961"/>
                  </a:ext>
                </a:extLst>
              </a:tr>
              <a:tr h="545330">
                <a:tc>
                  <a:txBody>
                    <a:bodyPr/>
                    <a:lstStyle/>
                    <a:p>
                      <a:r>
                        <a:rPr lang="en-US" sz="1800" cap="none" spc="0" dirty="0">
                          <a:solidFill>
                            <a:schemeClr val="tx1"/>
                          </a:solidFill>
                        </a:rPr>
                        <a:t>Transition to exclusively provide legal services and related training </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cap="none" spc="0" dirty="0">
                          <a:solidFill>
                            <a:schemeClr val="tx1"/>
                          </a:solidFill>
                        </a:rPr>
                        <a:t>Increased department litigation: dog nuisance cases, code compliance cases, &amp; declaratory judgment suit</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3283559543"/>
                  </a:ext>
                </a:extLst>
              </a:tr>
              <a:tr h="545330">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95000"/>
                      </a:schemeClr>
                    </a:solidFill>
                  </a:tcPr>
                </a:tc>
                <a:extLst>
                  <a:ext uri="{0D108BD9-81ED-4DB2-BD59-A6C34878D82A}">
                    <a16:rowId xmlns:a16="http://schemas.microsoft.com/office/drawing/2014/main" val="3239926758"/>
                  </a:ext>
                </a:extLst>
              </a:tr>
            </a:tbl>
          </a:graphicData>
        </a:graphic>
      </p:graphicFrame>
    </p:spTree>
    <p:extLst>
      <p:ext uri="{BB962C8B-B14F-4D97-AF65-F5344CB8AC3E}">
        <p14:creationId xmlns:p14="http://schemas.microsoft.com/office/powerpoint/2010/main" val="334019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County Counsel Office Activities - continued</a:t>
            </a:r>
            <a:br>
              <a:rPr lang="en-US" sz="3400" kern="1200" dirty="0">
                <a:solidFill>
                  <a:srgbClr val="FFFFFF"/>
                </a:solidFill>
                <a:latin typeface="+mj-lt"/>
                <a:ea typeface="+mj-ea"/>
                <a:cs typeface="+mj-cs"/>
              </a:rPr>
            </a:br>
            <a:r>
              <a:rPr lang="en-US" sz="2400" kern="1200" dirty="0">
                <a:solidFill>
                  <a:srgbClr val="FFFFFF"/>
                </a:solidFill>
                <a:latin typeface="+mj-lt"/>
                <a:ea typeface="+mj-ea"/>
                <a:cs typeface="+mj-cs"/>
              </a:rPr>
              <a:t>Q1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1611008629"/>
              </p:ext>
            </p:extLst>
          </p:nvPr>
        </p:nvGraphicFramePr>
        <p:xfrm>
          <a:off x="957942" y="666451"/>
          <a:ext cx="10309608" cy="4360681"/>
        </p:xfrm>
        <a:graphic>
          <a:graphicData uri="http://schemas.openxmlformats.org/drawingml/2006/table">
            <a:tbl>
              <a:tblPr firstRow="1" bandRow="1">
                <a:noFill/>
                <a:tableStyleId>{5C22544A-7EE6-4342-B048-85BDC9FD1C3A}</a:tableStyleId>
              </a:tblPr>
              <a:tblGrid>
                <a:gridCol w="3459075">
                  <a:extLst>
                    <a:ext uri="{9D8B030D-6E8A-4147-A177-3AD203B41FA5}">
                      <a16:colId xmlns:a16="http://schemas.microsoft.com/office/drawing/2014/main" val="1923382009"/>
                    </a:ext>
                  </a:extLst>
                </a:gridCol>
                <a:gridCol w="4200041">
                  <a:extLst>
                    <a:ext uri="{9D8B030D-6E8A-4147-A177-3AD203B41FA5}">
                      <a16:colId xmlns:a16="http://schemas.microsoft.com/office/drawing/2014/main" val="105490491"/>
                    </a:ext>
                  </a:extLst>
                </a:gridCol>
                <a:gridCol w="2650492">
                  <a:extLst>
                    <a:ext uri="{9D8B030D-6E8A-4147-A177-3AD203B41FA5}">
                      <a16:colId xmlns:a16="http://schemas.microsoft.com/office/drawing/2014/main" val="121705841"/>
                    </a:ext>
                  </a:extLst>
                </a:gridCol>
              </a:tblGrid>
              <a:tr h="603692">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a:solidFill>
                            <a:schemeClr val="bg1"/>
                          </a:solidFill>
                        </a:rPr>
                        <a:t>Activity during quarter</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545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Offload all non-legal functions</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Property management</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Purchasing</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Public information request</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Fees and charges to Finance</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Compensation committee to Human Resources</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Other as identified</a:t>
                      </a:r>
                      <a:endParaRPr lang="en-US" sz="1800" dirty="0">
                        <a:effectLst/>
                        <a:latin typeface="Calibri" panose="020F0502020204030204" pitchFamily="34" charset="0"/>
                        <a:ea typeface="Calibri" panose="020F0502020204030204" pitchFamily="34" charset="0"/>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Fee schedule transitioned to Finance Department.</a:t>
                      </a:r>
                    </a:p>
                    <a:p>
                      <a:r>
                        <a:rPr lang="en-US" sz="1800" cap="none" spc="0" dirty="0">
                          <a:solidFill>
                            <a:schemeClr val="tx1"/>
                          </a:solidFill>
                        </a:rPr>
                        <a:t>Compensation committee transitioned to Human Resources.</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Office is still involved with purchasing, public records request responses, and property management.</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3312533327"/>
                  </a:ext>
                </a:extLst>
              </a:tr>
              <a:tr h="545330">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1200253343"/>
                  </a:ext>
                </a:extLst>
              </a:tr>
              <a:tr h="545330">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193684433"/>
                  </a:ext>
                </a:extLst>
              </a:tr>
            </a:tbl>
          </a:graphicData>
        </a:graphic>
      </p:graphicFrame>
    </p:spTree>
    <p:extLst>
      <p:ext uri="{BB962C8B-B14F-4D97-AF65-F5344CB8AC3E}">
        <p14:creationId xmlns:p14="http://schemas.microsoft.com/office/powerpoint/2010/main" val="3150748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County Counsel Office Performance Measures</a:t>
            </a:r>
            <a:br>
              <a:rPr lang="en-US" sz="3400" kern="1200" dirty="0">
                <a:solidFill>
                  <a:srgbClr val="FFFFFF"/>
                </a:solidFill>
                <a:latin typeface="+mj-lt"/>
                <a:ea typeface="+mj-ea"/>
                <a:cs typeface="+mj-cs"/>
              </a:rPr>
            </a:br>
            <a:r>
              <a:rPr lang="en-US" sz="2400" dirty="0">
                <a:solidFill>
                  <a:srgbClr val="FFFFFF"/>
                </a:solidFill>
              </a:rPr>
              <a:t>Q2</a:t>
            </a:r>
            <a:r>
              <a:rPr lang="en-US" sz="2400" kern="1200" dirty="0">
                <a:solidFill>
                  <a:srgbClr val="FFFFFF"/>
                </a:solidFill>
                <a:latin typeface="+mj-lt"/>
                <a:ea typeface="+mj-ea"/>
                <a:cs typeface="+mj-cs"/>
              </a:rPr>
              <a:t> FY 2024</a:t>
            </a:r>
          </a:p>
        </p:txBody>
      </p:sp>
      <p:sp>
        <p:nvSpPr>
          <p:cNvPr id="3" name="TextBox 2">
            <a:extLst>
              <a:ext uri="{FF2B5EF4-FFF2-40B4-BE49-F238E27FC236}">
                <a16:creationId xmlns:a16="http://schemas.microsoft.com/office/drawing/2014/main" id="{EBE33B02-5D32-4F98-2EB4-79C2A5503124}"/>
              </a:ext>
            </a:extLst>
          </p:cNvPr>
          <p:cNvSpPr txBox="1"/>
          <p:nvPr/>
        </p:nvSpPr>
        <p:spPr>
          <a:xfrm>
            <a:off x="1059484" y="3710241"/>
            <a:ext cx="8332826" cy="1119982"/>
          </a:xfrm>
          <a:prstGeom prst="rect">
            <a:avLst/>
          </a:prstGeom>
        </p:spPr>
        <p:txBody>
          <a:bodyPr vert="horz" lIns="91440" tIns="45720" rIns="91440" bIns="45720" rtlCol="0" anchor="ctr">
            <a:normAutofit/>
          </a:bodyPr>
          <a:lstStyle/>
          <a:p>
            <a:pPr>
              <a:lnSpc>
                <a:spcPct val="90000"/>
              </a:lnSpc>
              <a:spcAft>
                <a:spcPts val="600"/>
              </a:spcAft>
            </a:pPr>
            <a:r>
              <a:rPr lang="en-US" sz="3200" dirty="0"/>
              <a:t>Questions</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2804187847"/>
              </p:ext>
            </p:extLst>
          </p:nvPr>
        </p:nvGraphicFramePr>
        <p:xfrm>
          <a:off x="957943" y="333670"/>
          <a:ext cx="10309607" cy="4726573"/>
        </p:xfrm>
        <a:graphic>
          <a:graphicData uri="http://schemas.openxmlformats.org/drawingml/2006/table">
            <a:tbl>
              <a:tblPr firstRow="1" bandRow="1">
                <a:noFill/>
                <a:tableStyleId>{5C22544A-7EE6-4342-B048-85BDC9FD1C3A}</a:tableStyleId>
              </a:tblPr>
              <a:tblGrid>
                <a:gridCol w="3392385">
                  <a:extLst>
                    <a:ext uri="{9D8B030D-6E8A-4147-A177-3AD203B41FA5}">
                      <a16:colId xmlns:a16="http://schemas.microsoft.com/office/drawing/2014/main" val="1923382009"/>
                    </a:ext>
                  </a:extLst>
                </a:gridCol>
                <a:gridCol w="1787733">
                  <a:extLst>
                    <a:ext uri="{9D8B030D-6E8A-4147-A177-3AD203B41FA5}">
                      <a16:colId xmlns:a16="http://schemas.microsoft.com/office/drawing/2014/main" val="2883087216"/>
                    </a:ext>
                  </a:extLst>
                </a:gridCol>
                <a:gridCol w="1772885">
                  <a:extLst>
                    <a:ext uri="{9D8B030D-6E8A-4147-A177-3AD203B41FA5}">
                      <a16:colId xmlns:a16="http://schemas.microsoft.com/office/drawing/2014/main" val="105490491"/>
                    </a:ext>
                  </a:extLst>
                </a:gridCol>
                <a:gridCol w="3356604">
                  <a:extLst>
                    <a:ext uri="{9D8B030D-6E8A-4147-A177-3AD203B41FA5}">
                      <a16:colId xmlns:a16="http://schemas.microsoft.com/office/drawing/2014/main" val="121705841"/>
                    </a:ext>
                  </a:extLst>
                </a:gridCol>
              </a:tblGrid>
              <a:tr h="443494">
                <a:tc>
                  <a:txBody>
                    <a:bodyPr/>
                    <a:lstStyle/>
                    <a:p>
                      <a:pPr algn="ctr"/>
                      <a:r>
                        <a:rPr lang="en-US" sz="2000" b="1" cap="none" spc="0" dirty="0">
                          <a:solidFill>
                            <a:schemeClr val="bg1"/>
                          </a:solidFill>
                        </a:rPr>
                        <a:t>Performance measure</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Goal</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Actual</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2361832">
                <a:tc>
                  <a:txBody>
                    <a:bodyPr/>
                    <a:lstStyle/>
                    <a:p>
                      <a:r>
                        <a:rPr lang="en-US" dirty="0"/>
                        <a:t>• Increase routine operations training for County staff to improve knowledge of important areas of public duties </a:t>
                      </a:r>
                    </a:p>
                    <a:p>
                      <a:endParaRPr lang="en-US" dirty="0"/>
                    </a:p>
                    <a:p>
                      <a:r>
                        <a:rPr lang="en-US" dirty="0"/>
                        <a:t>• Proactively reduce the amount of time spent “getting up to speed” on a topic by cross training staff on legal subject matters</a:t>
                      </a:r>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Develop and present training as requested</a:t>
                      </a:r>
                      <a:endParaRPr lang="en-US" dirty="0">
                        <a:effectLst/>
                        <a:latin typeface="Calibri" panose="020F0502020204030204" pitchFamily="34" charset="0"/>
                        <a:ea typeface="Calibri" panose="020F0502020204030204" pitchFamily="34" charset="0"/>
                      </a:endParaRPr>
                    </a:p>
                    <a:p>
                      <a:endParaRPr lang="en-US" sz="1800" cap="none" spc="0" dirty="0">
                        <a:solidFill>
                          <a:schemeClr val="tx1"/>
                        </a:solidFill>
                      </a:endParaRPr>
                    </a:p>
                    <a:p>
                      <a:endParaRPr lang="en-US" sz="1800" cap="none" spc="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cap="none" spc="0" dirty="0">
                          <a:solidFill>
                            <a:schemeClr val="tx1"/>
                          </a:solidFill>
                        </a:rPr>
                        <a:t>Transition to exclusively provide legal services and related training </a:t>
                      </a:r>
                    </a:p>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Draft public records training prepared.</a:t>
                      </a:r>
                    </a:p>
                    <a:p>
                      <a:endParaRPr lang="en-US" sz="1800" cap="none" spc="0" dirty="0">
                        <a:solidFill>
                          <a:schemeClr val="tx1"/>
                        </a:solidFill>
                      </a:endParaRPr>
                    </a:p>
                    <a:p>
                      <a:endParaRPr lang="en-US" sz="1800" cap="none" spc="0" dirty="0">
                        <a:solidFill>
                          <a:schemeClr val="tx1"/>
                        </a:solidFill>
                      </a:endParaRPr>
                    </a:p>
                    <a:p>
                      <a:r>
                        <a:rPr lang="en-US" sz="1800" cap="none" spc="0" dirty="0">
                          <a:solidFill>
                            <a:schemeClr val="tx1"/>
                          </a:solidFill>
                        </a:rPr>
                        <a:t>New rule having departments draft their own memos to County Court is a big help</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800" cap="none" spc="0" dirty="0">
                          <a:solidFill>
                            <a:schemeClr val="tx1"/>
                          </a:solidFill>
                        </a:rPr>
                        <a:t>Hope is to schedule public records trainings in March or April, with public contracting in April or May.</a:t>
                      </a:r>
                    </a:p>
                    <a:p>
                      <a:endParaRPr lang="en-US" sz="1800" cap="none" spc="0" dirty="0">
                        <a:solidFill>
                          <a:schemeClr val="tx1"/>
                        </a:solidFill>
                      </a:endParaRPr>
                    </a:p>
                    <a:p>
                      <a:endParaRPr lang="en-US" sz="1800" cap="none" spc="0" dirty="0">
                        <a:solidFill>
                          <a:schemeClr val="tx1"/>
                        </a:solidFill>
                      </a:endParaRPr>
                    </a:p>
                    <a:p>
                      <a:endParaRPr lang="en-US" sz="1800" cap="none" spc="0" dirty="0">
                        <a:solidFill>
                          <a:schemeClr val="tx1"/>
                        </a:solidFill>
                      </a:endParaRPr>
                    </a:p>
                    <a:p>
                      <a:pPr lvl="0">
                        <a:buNone/>
                      </a:pPr>
                      <a:r>
                        <a:rPr lang="en-US" sz="1800" cap="none" spc="0" dirty="0">
                          <a:solidFill>
                            <a:schemeClr val="tx1"/>
                          </a:solidFill>
                        </a:rPr>
                        <a:t>Litigation matters comprise a great deal of staff time this quarter.</a:t>
                      </a:r>
                      <a:endParaRPr lang="en-US" dirty="0"/>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3312533327"/>
                  </a:ext>
                </a:extLst>
              </a:tr>
              <a:tr h="400619">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1200253343"/>
                  </a:ext>
                </a:extLst>
              </a:tr>
              <a:tr h="400619">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193684433"/>
                  </a:ext>
                </a:extLst>
              </a:tr>
            </a:tbl>
          </a:graphicData>
        </a:graphic>
      </p:graphicFrame>
    </p:spTree>
    <p:extLst>
      <p:ext uri="{BB962C8B-B14F-4D97-AF65-F5344CB8AC3E}">
        <p14:creationId xmlns:p14="http://schemas.microsoft.com/office/powerpoint/2010/main" val="1254468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374F4C504EEDB459C605A6B35FA36A2" ma:contentTypeVersion="6" ma:contentTypeDescription="Create a new document." ma:contentTypeScope="" ma:versionID="ba1b6f9f553e717c270d4079b621d28c">
  <xsd:schema xmlns:xsd="http://www.w3.org/2001/XMLSchema" xmlns:xs="http://www.w3.org/2001/XMLSchema" xmlns:p="http://schemas.microsoft.com/office/2006/metadata/properties" xmlns:ns2="b557908c-db8f-492c-85b3-8ac25d9f5500" xmlns:ns3="e14e99d7-bcb5-4c14-be58-b6d060e5a5a5" targetNamespace="http://schemas.microsoft.com/office/2006/metadata/properties" ma:root="true" ma:fieldsID="8e5a3ed03218abb7caf8cf38c83c9263" ns2:_="" ns3:_="">
    <xsd:import namespace="b557908c-db8f-492c-85b3-8ac25d9f5500"/>
    <xsd:import namespace="e14e99d7-bcb5-4c14-be58-b6d060e5a5a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57908c-db8f-492c-85b3-8ac25d9f55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4e99d7-bcb5-4c14-be58-b6d060e5a5a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FA7BAF-C276-4EE4-9133-6AB4A20C4E0D}">
  <ds:schemaRefs>
    <ds:schemaRef ds:uri="http://schemas.microsoft.com/sharepoint/v3/contenttype/forms"/>
  </ds:schemaRefs>
</ds:datastoreItem>
</file>

<file path=customXml/itemProps2.xml><?xml version="1.0" encoding="utf-8"?>
<ds:datastoreItem xmlns:ds="http://schemas.openxmlformats.org/officeDocument/2006/customXml" ds:itemID="{D13F87A6-2979-4431-8CE6-EE8378FFCD1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99FD310-F9CB-4071-9379-C4F227B98B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57908c-db8f-492c-85b3-8ac25d9f5500"/>
    <ds:schemaRef ds:uri="e14e99d7-bcb5-4c14-be58-b6d060e5a5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609</TotalTime>
  <Words>943</Words>
  <Application>Microsoft Office PowerPoint</Application>
  <PresentationFormat>Widescreen</PresentationFormat>
  <Paragraphs>124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County Counsel Office / Legal Department</vt:lpstr>
      <vt:lpstr>County Counsel Office / Legal Department Financial Summary amounts in thousands</vt:lpstr>
      <vt:lpstr>County Counsel Office / Legal Department Staffing Summary</vt:lpstr>
      <vt:lpstr>County Counsel Office Activities Q1 FY 2024</vt:lpstr>
      <vt:lpstr>County Counsel Office Activities - continued Q1 FY 2024</vt:lpstr>
      <vt:lpstr>County Counsel Office Performance Measures Q2 FY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(enter department)</dc:title>
  <dc:creator>Andy Parks</dc:creator>
  <cp:lastModifiedBy>Andy Parks</cp:lastModifiedBy>
  <cp:revision>72</cp:revision>
  <cp:lastPrinted>2023-12-04T18:45:36Z</cp:lastPrinted>
  <dcterms:created xsi:type="dcterms:W3CDTF">2023-11-18T14:14:15Z</dcterms:created>
  <dcterms:modified xsi:type="dcterms:W3CDTF">2024-02-26T17:13:53Z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0x0101002374F4C504EEDB459C605A6B35FA36A2</vt:lpwstr>
  </property>
</Properties>
</file>