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7" r:id="rId5"/>
    <p:sldId id="262" r:id="rId6"/>
    <p:sldId id="260" r:id="rId7"/>
    <p:sldId id="259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78651F-419A-8584-9BB5-97C6295EEAE9}" v="6" dt="2024-02-26T19:09:24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/>
    <p:restoredTop sz="84082"/>
  </p:normalViewPr>
  <p:slideViewPr>
    <p:cSldViewPr snapToGrid="0">
      <p:cViewPr varScale="1">
        <p:scale>
          <a:sx n="107" d="100"/>
          <a:sy n="107" d="100"/>
        </p:scale>
        <p:origin x="9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Haron" userId="S::christina.haron@co.crook.or.us::ca0bbf6a-46f8-4d49-9c1b-940295d29b19" providerId="AD" clId="Web-{022CE5E9-0E14-34C4-60D6-649EB024DCC8}"/>
    <pc:docChg chg="modSld">
      <pc:chgData name="Christina Haron" userId="S::christina.haron@co.crook.or.us::ca0bbf6a-46f8-4d49-9c1b-940295d29b19" providerId="AD" clId="Web-{022CE5E9-0E14-34C4-60D6-649EB024DCC8}" dt="2024-02-23T21:12:46.766" v="1"/>
      <pc:docMkLst>
        <pc:docMk/>
      </pc:docMkLst>
      <pc:sldChg chg="modSp">
        <pc:chgData name="Christina Haron" userId="S::christina.haron@co.crook.or.us::ca0bbf6a-46f8-4d49-9c1b-940295d29b19" providerId="AD" clId="Web-{022CE5E9-0E14-34C4-60D6-649EB024DCC8}" dt="2024-02-23T21:12:46.766" v="1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022CE5E9-0E14-34C4-60D6-649EB024DCC8}" dt="2024-02-23T21:12:46.766" v="1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  <pc:docChgLst>
    <pc:chgData name="Christina Haron" userId="S::christina.haron@co.crook.or.us::ca0bbf6a-46f8-4d49-9c1b-940295d29b19" providerId="AD" clId="Web-{E078651F-419A-8584-9BB5-97C6295EEAE9}"/>
    <pc:docChg chg="modSld">
      <pc:chgData name="Christina Haron" userId="S::christina.haron@co.crook.or.us::ca0bbf6a-46f8-4d49-9c1b-940295d29b19" providerId="AD" clId="Web-{E078651F-419A-8584-9BB5-97C6295EEAE9}" dt="2024-02-26T19:09:22.800" v="2" actId="20577"/>
      <pc:docMkLst>
        <pc:docMk/>
      </pc:docMkLst>
      <pc:sldChg chg="modSp">
        <pc:chgData name="Christina Haron" userId="S::christina.haron@co.crook.or.us::ca0bbf6a-46f8-4d49-9c1b-940295d29b19" providerId="AD" clId="Web-{E078651F-419A-8584-9BB5-97C6295EEAE9}" dt="2024-02-26T19:09:13.988" v="0" actId="20577"/>
        <pc:sldMkLst>
          <pc:docMk/>
          <pc:sldMk cId="3340190378" sldId="259"/>
        </pc:sldMkLst>
        <pc:spChg chg="mod">
          <ac:chgData name="Christina Haron" userId="S::christina.haron@co.crook.or.us::ca0bbf6a-46f8-4d49-9c1b-940295d29b19" providerId="AD" clId="Web-{E078651F-419A-8584-9BB5-97C6295EEAE9}" dt="2024-02-26T19:09:13.988" v="0" actId="20577"/>
          <ac:spMkLst>
            <pc:docMk/>
            <pc:sldMk cId="3340190378" sldId="259"/>
            <ac:spMk id="2" creationId="{9F870CFA-96CC-ED23-FB9D-317BE8ED6A7E}"/>
          </ac:spMkLst>
        </pc:spChg>
      </pc:sldChg>
      <pc:sldChg chg="modSp">
        <pc:chgData name="Christina Haron" userId="S::christina.haron@co.crook.or.us::ca0bbf6a-46f8-4d49-9c1b-940295d29b19" providerId="AD" clId="Web-{E078651F-419A-8584-9BB5-97C6295EEAE9}" dt="2024-02-26T19:09:18.956" v="1" actId="20577"/>
        <pc:sldMkLst>
          <pc:docMk/>
          <pc:sldMk cId="3150748941" sldId="261"/>
        </pc:sldMkLst>
        <pc:spChg chg="mod">
          <ac:chgData name="Christina Haron" userId="S::christina.haron@co.crook.or.us::ca0bbf6a-46f8-4d49-9c1b-940295d29b19" providerId="AD" clId="Web-{E078651F-419A-8584-9BB5-97C6295EEAE9}" dt="2024-02-26T19:09:18.956" v="1" actId="20577"/>
          <ac:spMkLst>
            <pc:docMk/>
            <pc:sldMk cId="3150748941" sldId="261"/>
            <ac:spMk id="2" creationId="{9F870CFA-96CC-ED23-FB9D-317BE8ED6A7E}"/>
          </ac:spMkLst>
        </pc:spChg>
      </pc:sldChg>
      <pc:sldChg chg="modSp">
        <pc:chgData name="Christina Haron" userId="S::christina.haron@co.crook.or.us::ca0bbf6a-46f8-4d49-9c1b-940295d29b19" providerId="AD" clId="Web-{E078651F-419A-8584-9BB5-97C6295EEAE9}" dt="2024-02-26T19:09:22.800" v="2" actId="20577"/>
        <pc:sldMkLst>
          <pc:docMk/>
          <pc:sldMk cId="1254468736" sldId="263"/>
        </pc:sldMkLst>
        <pc:spChg chg="mod">
          <ac:chgData name="Christina Haron" userId="S::christina.haron@co.crook.or.us::ca0bbf6a-46f8-4d49-9c1b-940295d29b19" providerId="AD" clId="Web-{E078651F-419A-8584-9BB5-97C6295EEAE9}" dt="2024-02-26T19:09:22.800" v="2" actId="20577"/>
          <ac:spMkLst>
            <pc:docMk/>
            <pc:sldMk cId="1254468736" sldId="263"/>
            <ac:spMk id="2" creationId="{9F870CFA-96CC-ED23-FB9D-317BE8ED6A7E}"/>
          </ac:spMkLst>
        </pc:spChg>
      </pc:sldChg>
    </pc:docChg>
  </pc:docChgLst>
  <pc:docChgLst>
    <pc:chgData name="Christina Haron" userId="S::christina.haron@co.crook.or.us::ca0bbf6a-46f8-4d49-9c1b-940295d29b19" providerId="AD" clId="Web-{8711C6E0-17E2-8694-7458-8420A17D5984}"/>
    <pc:docChg chg="modSld">
      <pc:chgData name="Christina Haron" userId="S::christina.haron@co.crook.or.us::ca0bbf6a-46f8-4d49-9c1b-940295d29b19" providerId="AD" clId="Web-{8711C6E0-17E2-8694-7458-8420A17D5984}" dt="2024-02-23T16:21:23.211" v="676"/>
      <pc:docMkLst>
        <pc:docMk/>
      </pc:docMkLst>
      <pc:sldChg chg="modSp">
        <pc:chgData name="Christina Haron" userId="S::christina.haron@co.crook.or.us::ca0bbf6a-46f8-4d49-9c1b-940295d29b19" providerId="AD" clId="Web-{8711C6E0-17E2-8694-7458-8420A17D5984}" dt="2024-02-23T16:11:33.358" v="643" actId="20577"/>
        <pc:sldMkLst>
          <pc:docMk/>
          <pc:sldMk cId="3036549350" sldId="257"/>
        </pc:sldMkLst>
        <pc:spChg chg="mod">
          <ac:chgData name="Christina Haron" userId="S::christina.haron@co.crook.or.us::ca0bbf6a-46f8-4d49-9c1b-940295d29b19" providerId="AD" clId="Web-{8711C6E0-17E2-8694-7458-8420A17D5984}" dt="2024-02-23T16:11:33.358" v="643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Christina Haron" userId="S::christina.haron@co.crook.or.us::ca0bbf6a-46f8-4d49-9c1b-940295d29b19" providerId="AD" clId="Web-{8711C6E0-17E2-8694-7458-8420A17D5984}" dt="2024-02-23T16:21:23.211" v="676"/>
        <pc:sldMkLst>
          <pc:docMk/>
          <pc:sldMk cId="3340190378" sldId="259"/>
        </pc:sldMkLst>
        <pc:graphicFrameChg chg="mod modGraphic">
          <ac:chgData name="Christina Haron" userId="S::christina.haron@co.crook.or.us::ca0bbf6a-46f8-4d49-9c1b-940295d29b19" providerId="AD" clId="Web-{8711C6E0-17E2-8694-7458-8420A17D5984}" dt="2024-02-23T16:21:23.211" v="676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Christina Haron" userId="S::christina.haron@co.crook.or.us::ca0bbf6a-46f8-4d49-9c1b-940295d29b19" providerId="AD" clId="Web-{8711C6E0-17E2-8694-7458-8420A17D5984}" dt="2024-02-23T15:54:56.576" v="69" actId="20577"/>
        <pc:sldMkLst>
          <pc:docMk/>
          <pc:sldMk cId="890161737" sldId="260"/>
        </pc:sldMkLst>
        <pc:spChg chg="mod">
          <ac:chgData name="Christina Haron" userId="S::christina.haron@co.crook.or.us::ca0bbf6a-46f8-4d49-9c1b-940295d29b19" providerId="AD" clId="Web-{8711C6E0-17E2-8694-7458-8420A17D5984}" dt="2024-02-23T15:54:56.576" v="69" actId="20577"/>
          <ac:spMkLst>
            <pc:docMk/>
            <pc:sldMk cId="890161737" sldId="260"/>
            <ac:spMk id="12" creationId="{36EC7822-D15B-CD35-5947-1B43D02B19E6}"/>
          </ac:spMkLst>
        </pc:spChg>
      </pc:sldChg>
      <pc:sldChg chg="modSp">
        <pc:chgData name="Christina Haron" userId="S::christina.haron@co.crook.or.us::ca0bbf6a-46f8-4d49-9c1b-940295d29b19" providerId="AD" clId="Web-{8711C6E0-17E2-8694-7458-8420A17D5984}" dt="2024-02-23T15:57:59.797" v="484"/>
        <pc:sldMkLst>
          <pc:docMk/>
          <pc:sldMk cId="3150748941" sldId="261"/>
        </pc:sldMkLst>
        <pc:graphicFrameChg chg="mod modGraphic">
          <ac:chgData name="Christina Haron" userId="S::christina.haron@co.crook.or.us::ca0bbf6a-46f8-4d49-9c1b-940295d29b19" providerId="AD" clId="Web-{8711C6E0-17E2-8694-7458-8420A17D5984}" dt="2024-02-23T15:57:59.797" v="484"/>
          <ac:graphicFrameMkLst>
            <pc:docMk/>
            <pc:sldMk cId="3150748941" sldId="261"/>
            <ac:graphicFrameMk id="4" creationId="{AFCCCF83-4B5F-87F5-0750-697FA28FEDEB}"/>
          </ac:graphicFrameMkLst>
        </pc:graphicFrameChg>
      </pc:sldChg>
      <pc:sldChg chg="modSp">
        <pc:chgData name="Christina Haron" userId="S::christina.haron@co.crook.or.us::ca0bbf6a-46f8-4d49-9c1b-940295d29b19" providerId="AD" clId="Web-{8711C6E0-17E2-8694-7458-8420A17D5984}" dt="2024-02-23T16:09:58.762" v="628"/>
        <pc:sldMkLst>
          <pc:docMk/>
          <pc:sldMk cId="1254468736" sldId="263"/>
        </pc:sldMkLst>
        <pc:graphicFrameChg chg="mod modGraphic">
          <ac:chgData name="Christina Haron" userId="S::christina.haron@co.crook.or.us::ca0bbf6a-46f8-4d49-9c1b-940295d29b19" providerId="AD" clId="Web-{8711C6E0-17E2-8694-7458-8420A17D5984}" dt="2024-02-23T16:09:58.762" v="628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</pc:docChg>
  </pc:docChgLst>
  <pc:docChgLst>
    <pc:chgData name="Christina Haron" userId="S::christina.haron@co.crook.or.us::ca0bbf6a-46f8-4d49-9c1b-940295d29b19" providerId="AD" clId="Web-{010A6962-067E-4D50-EDD0-CB23FE7196F2}"/>
    <pc:docChg chg="modSld">
      <pc:chgData name="Christina Haron" userId="S::christina.haron@co.crook.or.us::ca0bbf6a-46f8-4d49-9c1b-940295d29b19" providerId="AD" clId="Web-{010A6962-067E-4D50-EDD0-CB23FE7196F2}" dt="2024-02-23T21:11:49.327" v="7"/>
      <pc:docMkLst>
        <pc:docMk/>
      </pc:docMkLst>
      <pc:sldChg chg="modSp">
        <pc:chgData name="Christina Haron" userId="S::christina.haron@co.crook.or.us::ca0bbf6a-46f8-4d49-9c1b-940295d29b19" providerId="AD" clId="Web-{010A6962-067E-4D50-EDD0-CB23FE7196F2}" dt="2024-02-23T21:11:49.327" v="7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010A6962-067E-4D50-EDD0-CB23FE7196F2}" dt="2024-02-23T21:11:49.327" v="7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your department in Header area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mission statement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major goals/work plan elements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department in header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</a:t>
            </a:r>
            <a:r>
              <a:rPr lang="en-US" b="1" dirty="0"/>
              <a:t>quarterly</a:t>
            </a:r>
            <a:r>
              <a:rPr lang="en-US" dirty="0"/>
              <a:t> budget, actual and variance amounts </a:t>
            </a:r>
            <a:r>
              <a:rPr lang="en-US" b="1" dirty="0"/>
              <a:t>---- in thousands</a:t>
            </a:r>
          </a:p>
          <a:p>
            <a:pPr marL="228600" indent="-228600">
              <a:buAutoNum type="arabicPeriod"/>
            </a:pPr>
            <a:r>
              <a:rPr lang="en-US" dirty="0"/>
              <a:t>Enter comments to explain any significant variances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department in the bottom header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organization chart</a:t>
            </a:r>
          </a:p>
          <a:p>
            <a:pPr marL="228600" indent="-228600">
              <a:buAutoNum type="arabicPeriod"/>
            </a:pPr>
            <a:r>
              <a:rPr lang="en-US" dirty="0"/>
              <a:t>Provide some bullets describing personnel during the quarter, e.g., number of new employees, separations, </a:t>
            </a:r>
            <a:r>
              <a:rPr lang="en-US" dirty="0" err="1"/>
              <a:t>etc.any</a:t>
            </a:r>
            <a:r>
              <a:rPr lang="en-US" dirty="0"/>
              <a:t> pending recruitments, significant new hires or </a:t>
            </a:r>
            <a:r>
              <a:rPr lang="en-US" dirty="0" err="1"/>
              <a:t>seprarations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Enter the department’s authorized, filled and vacate positions – FTEs as of end of the quarter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 dirty="0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Continue your list of the major goals/work plan elements</a:t>
            </a:r>
          </a:p>
          <a:p>
            <a:pPr marL="228600" indent="-228600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Enter performance measures, goal and actual, with comments --- use performance measures included in the budget as a starting point, additional measures </a:t>
            </a:r>
            <a:r>
              <a:rPr lang="en-US"/>
              <a:t>are encouraged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7" y="1924820"/>
            <a:ext cx="9003476" cy="4584315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provide financial management, budgeting, accounting and investment management services to the entire County organization and provide tax collection and distribution services to all taxing districts within Crook County with integrity.</a:t>
            </a:r>
            <a:endParaRPr lang="en-US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 goals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Update and Overhaul County Wide Fees and Charges Schedule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kern="1200" dirty="0">
                <a:latin typeface="+mn-lt"/>
                <a:ea typeface="+mn-ea"/>
                <a:cs typeface="+mn-cs"/>
              </a:rPr>
              <a:t>Begin ER</a:t>
            </a:r>
            <a:r>
              <a:rPr lang="en-US" sz="2600" dirty="0"/>
              <a:t>P implementation &amp; clean up Chart of Accounts</a:t>
            </a:r>
            <a:endParaRPr lang="en-US" sz="2600" dirty="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kern="1200" dirty="0">
                <a:latin typeface="+mn-lt"/>
                <a:ea typeface="+mn-ea"/>
                <a:cs typeface="+mn-cs"/>
              </a:rPr>
              <a:t>FY 2024 GFOA Budget Award</a:t>
            </a:r>
            <a:r>
              <a:rPr lang="en-US" sz="2600" dirty="0"/>
              <a:t> - Achieved!</a:t>
            </a:r>
            <a:endParaRPr lang="en-US" sz="2600" kern="1200" dirty="0"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365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Finance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Financial S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102948"/>
              </p:ext>
            </p:extLst>
          </p:nvPr>
        </p:nvGraphicFramePr>
        <p:xfrm>
          <a:off x="1059544" y="2141422"/>
          <a:ext cx="940820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629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2307772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2238146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 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1059544" y="4064805"/>
            <a:ext cx="974959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Expenses are ahead of schedule due to timing of annual payments on software contracts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Internal service charges recover net cost of department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76E0E-A869-468C-8AB8-BE573739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281552"/>
            <a:ext cx="12192000" cy="157645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80D51-170D-4D0F-B1DE-FA7299627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8856" y="5281552"/>
            <a:ext cx="4063142" cy="1576447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103BBE-1445-4DEC-B4D9-5C57296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281552"/>
            <a:ext cx="12192000" cy="1576447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63" y="5652097"/>
            <a:ext cx="10587314" cy="8777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Finance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Staffing Summary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723569"/>
            <a:ext cx="5259959" cy="2309918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Recruitment for the Sr. Accountant position is ongoing – interviews 2/29</a:t>
            </a:r>
            <a:endParaRPr lang="en-US" dirty="0">
              <a:cs typeface="Calibri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cs typeface="Calibri"/>
              </a:rPr>
              <a:t>Carol Brown retiring March 1st</a:t>
            </a:r>
            <a:endParaRPr lang="en-US" dirty="0">
              <a:cs typeface="Calibri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Hired Alison White-Blakemore as Customer Accounts Tech</a:t>
            </a:r>
            <a:endParaRPr lang="en-US">
              <a:cs typeface="Calibri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Retirement planning for </a:t>
            </a:r>
            <a:endParaRPr lang="en-US">
              <a:cs typeface="Calibri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Tax Collector</a:t>
            </a:r>
            <a:endParaRPr lang="en-US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163218" y="723569"/>
            <a:ext cx="5259959" cy="5857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03368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52C235-65CD-D0D9-1142-A2F9146133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8957" y="1209655"/>
            <a:ext cx="5687188" cy="305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Finance Activities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Q2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772475"/>
              </p:ext>
            </p:extLst>
          </p:nvPr>
        </p:nvGraphicFramePr>
        <p:xfrm>
          <a:off x="1189356" y="306753"/>
          <a:ext cx="10078194" cy="472657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827566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4008325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2242303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63064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1714784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Fees &amp; Charges Schedule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Update completed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Began determining appropriate contract hourly rates for positions in departments to ensure complete cost recovery when their services are charged.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Calculated hourly rates are being deployed as contracts renew to enhance cost recovery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1202913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Software – New ERP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Software selected and development started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Anticipated go live date with 1st department March 1st – slow roll out.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946973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Consolidation and reformat of the Chart of Accounts to better fit GFOA’s best practices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Completed!!!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Finance Activities - continued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119250"/>
              </p:ext>
            </p:extLst>
          </p:nvPr>
        </p:nvGraphicFramePr>
        <p:xfrm>
          <a:off x="937860" y="580606"/>
          <a:ext cx="10309608" cy="429043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45907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4200041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2650492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Finance Department Assessment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Completed items: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- Quarterly Budget to Actual Reporting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- New ERP will allow finance information to be available to all staff in real time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- A/R system continues to develop to replace Landfill QuickBooks &amp; create central billing capability across the County in eligible departments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Q2 report is late due to staffing resources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Special Projects/Strategic Plan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This have not been started yet due to staffing resources – Once a Sr. Accountant is hired, these will be started.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74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Finance Performance Measures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1059484" y="3710241"/>
            <a:ext cx="8332826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244581"/>
              </p:ext>
            </p:extLst>
          </p:nvPr>
        </p:nvGraphicFramePr>
        <p:xfrm>
          <a:off x="957942" y="666451"/>
          <a:ext cx="10309607" cy="401280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39238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1787733">
                  <a:extLst>
                    <a:ext uri="{9D8B030D-6E8A-4147-A177-3AD203B41FA5}">
                      <a16:colId xmlns:a16="http://schemas.microsoft.com/office/drawing/2014/main" val="2883087216"/>
                    </a:ext>
                  </a:extLst>
                </a:gridCol>
                <a:gridCol w="1772885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356604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Performance measure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Actual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Customer satisfaction of internal users assessed by percentage of vendors employees and payroll taxes paid timely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96%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Implementation of ACH and electronic signatures should help increase this to the goal of 100% on time.  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Investment earnings of greater than the LGIP rate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Greater than LGIP rate average of 5.00% for the quarter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Yield for Quarter was 4.228%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GPA Investment advisors actively monitor investments but hold to maturity with no active trading – meeting to review and update investment strategy 3/26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46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5FDA8-A05B-41A3-97DA-9F936D78EA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132382-CE23-4402-B687-9919E2EDEB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5AC115A-DA5B-42F0-95F7-DAC1FD9DCE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57908c-db8f-492c-85b3-8ac25d9f5500"/>
    <ds:schemaRef ds:uri="e14e99d7-bcb5-4c14-be58-b6d060e5a5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7792</TotalTime>
  <Words>772</Words>
  <Application>Microsoft Office PowerPoint</Application>
  <PresentationFormat>Widescreen</PresentationFormat>
  <Paragraphs>108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Finance</vt:lpstr>
      <vt:lpstr>Finance Financial Summary amounts in thousands</vt:lpstr>
      <vt:lpstr>Finance Staffing Summary</vt:lpstr>
      <vt:lpstr>Finance Activities Q2 FY 2024</vt:lpstr>
      <vt:lpstr>Finance Activities - continued Q2 FY 2024</vt:lpstr>
      <vt:lpstr>Finance Performance Measures Q2 FY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lastModifiedBy>Andy Parks</cp:lastModifiedBy>
  <cp:revision>85</cp:revision>
  <dcterms:created xsi:type="dcterms:W3CDTF">2023-11-18T14:14:15Z</dcterms:created>
  <dcterms:modified xsi:type="dcterms:W3CDTF">2024-02-26T19:09:24Z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