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62" r:id="rId6"/>
    <p:sldId id="260" r:id="rId7"/>
    <p:sldId id="259" r:id="rId8"/>
    <p:sldId id="261" r:id="rId9"/>
    <p:sldId id="263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8546A-DE52-FFEE-3348-B11DE26EB928}" v="4" dt="2024-02-26T16:17:25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/>
    <p:restoredTop sz="84065"/>
  </p:normalViewPr>
  <p:slideViewPr>
    <p:cSldViewPr snapToGrid="0">
      <p:cViewPr varScale="1">
        <p:scale>
          <a:sx n="107" d="100"/>
          <a:sy n="107" d="100"/>
        </p:scale>
        <p:origin x="19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ey Daly" userId="S::casey.daly@co.crook.or.us::51452b4c-3c3b-4508-8031-d9ff87819d48" providerId="AD" clId="Web-{1828546A-DE52-FFEE-3348-B11DE26EB928}"/>
    <pc:docChg chg="modSld">
      <pc:chgData name="Casey Daly" userId="S::casey.daly@co.crook.or.us::51452b4c-3c3b-4508-8031-d9ff87819d48" providerId="AD" clId="Web-{1828546A-DE52-FFEE-3348-B11DE26EB928}" dt="2024-02-26T16:17:25.896" v="3" actId="20577"/>
      <pc:docMkLst>
        <pc:docMk/>
      </pc:docMkLst>
      <pc:sldChg chg="modSp">
        <pc:chgData name="Casey Daly" userId="S::casey.daly@co.crook.or.us::51452b4c-3c3b-4508-8031-d9ff87819d48" providerId="AD" clId="Web-{1828546A-DE52-FFEE-3348-B11DE26EB928}" dt="2024-02-26T16:17:25.896" v="3" actId="20577"/>
        <pc:sldMkLst>
          <pc:docMk/>
          <pc:sldMk cId="3036549350" sldId="257"/>
        </pc:sldMkLst>
        <pc:spChg chg="mod">
          <ac:chgData name="Casey Daly" userId="S::casey.daly@co.crook.or.us::51452b4c-3c3b-4508-8031-d9ff87819d48" providerId="AD" clId="Web-{1828546A-DE52-FFEE-3348-B11DE26EB928}" dt="2024-02-26T16:17:25.896" v="3" actId="20577"/>
          <ac:spMkLst>
            <pc:docMk/>
            <pc:sldMk cId="3036549350" sldId="257"/>
            <ac:spMk id="3" creationId="{E86C005F-2C85-3BF3-7021-79BBCE5394FC}"/>
          </ac:spMkLst>
        </pc:spChg>
      </pc:sldChg>
    </pc:docChg>
  </pc:docChgLst>
  <pc:docChgLst>
    <pc:chgData name="Christina Haron" userId="S::christina.haron@co.crook.or.us::ca0bbf6a-46f8-4d49-9c1b-940295d29b19" providerId="AD" clId="Web-{7E3976B5-8FD5-EAD5-C1A4-B905B79E7453}"/>
    <pc:docChg chg="modSld">
      <pc:chgData name="Christina Haron" userId="S::christina.haron@co.crook.or.us::ca0bbf6a-46f8-4d49-9c1b-940295d29b19" providerId="AD" clId="Web-{7E3976B5-8FD5-EAD5-C1A4-B905B79E7453}" dt="2024-02-23T22:04:08.128" v="154"/>
      <pc:docMkLst>
        <pc:docMk/>
      </pc:docMkLst>
      <pc:sldChg chg="modSp">
        <pc:chgData name="Christina Haron" userId="S::christina.haron@co.crook.or.us::ca0bbf6a-46f8-4d49-9c1b-940295d29b19" providerId="AD" clId="Web-{7E3976B5-8FD5-EAD5-C1A4-B905B79E7453}" dt="2024-02-23T22:04:08.128" v="154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7E3976B5-8FD5-EAD5-C1A4-B905B79E7453}" dt="2024-02-23T22:04:08.128" v="154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F384D-5EE8-D74B-A127-C796235CAD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2005B-7575-594E-82A2-41A36F3B87A5}" type="asst">
      <dgm:prSet phldrT="[Text]"/>
      <dgm:spPr/>
      <dgm:t>
        <a:bodyPr/>
        <a:lstStyle/>
        <a:p>
          <a:r>
            <a:rPr lang="en-US" dirty="0"/>
            <a:t>County Court</a:t>
          </a:r>
        </a:p>
        <a:p>
          <a:r>
            <a:rPr lang="en-US" dirty="0"/>
            <a:t> Fair Board</a:t>
          </a:r>
        </a:p>
      </dgm:t>
    </dgm:pt>
    <dgm:pt modelId="{74860F35-78DE-E842-AF47-10869E3B1260}" type="parTrans" cxnId="{60F3F566-AD22-8941-97F0-4BEF8E0A2006}">
      <dgm:prSet/>
      <dgm:spPr/>
      <dgm:t>
        <a:bodyPr/>
        <a:lstStyle/>
        <a:p>
          <a:endParaRPr lang="en-US"/>
        </a:p>
      </dgm:t>
    </dgm:pt>
    <dgm:pt modelId="{CD5DA73D-F1D8-FD4F-B4F7-2ADAA38EF3B4}" type="sibTrans" cxnId="{60F3F566-AD22-8941-97F0-4BEF8E0A2006}">
      <dgm:prSet/>
      <dgm:spPr/>
      <dgm:t>
        <a:bodyPr/>
        <a:lstStyle/>
        <a:p>
          <a:endParaRPr lang="en-US"/>
        </a:p>
      </dgm:t>
    </dgm:pt>
    <dgm:pt modelId="{C0D85307-5D94-F947-9E0D-0E7FDB21E36B}">
      <dgm:prSet phldrT="[Text]"/>
      <dgm:spPr/>
      <dgm:t>
        <a:bodyPr/>
        <a:lstStyle/>
        <a:p>
          <a:r>
            <a:rPr lang="en-US" dirty="0"/>
            <a:t>Fairgrounds Manager </a:t>
          </a:r>
        </a:p>
        <a:p>
          <a:r>
            <a:rPr lang="en-US" dirty="0"/>
            <a:t>Fairgrounds Staff</a:t>
          </a:r>
        </a:p>
      </dgm:t>
    </dgm:pt>
    <dgm:pt modelId="{12C63C7D-8845-564A-9FE0-618134424ED1}" type="parTrans" cxnId="{ED92741E-378A-6243-B82B-B5B920C0C99C}">
      <dgm:prSet/>
      <dgm:spPr/>
      <dgm:t>
        <a:bodyPr/>
        <a:lstStyle/>
        <a:p>
          <a:endParaRPr lang="en-US"/>
        </a:p>
      </dgm:t>
    </dgm:pt>
    <dgm:pt modelId="{8C064592-AA38-B14D-9CF8-76958E1B96F1}" type="sibTrans" cxnId="{ED92741E-378A-6243-B82B-B5B920C0C99C}">
      <dgm:prSet/>
      <dgm:spPr/>
      <dgm:t>
        <a:bodyPr/>
        <a:lstStyle/>
        <a:p>
          <a:endParaRPr lang="en-US"/>
        </a:p>
      </dgm:t>
    </dgm:pt>
    <dgm:pt modelId="{D13855DF-1389-AA45-A7AF-155D123C876D}" type="asst">
      <dgm:prSet phldrT="[Text]"/>
      <dgm:spPr/>
      <dgm:t>
        <a:bodyPr/>
        <a:lstStyle/>
        <a:p>
          <a:r>
            <a:rPr lang="en-US" dirty="0"/>
            <a:t>County Administrator</a:t>
          </a:r>
        </a:p>
      </dgm:t>
    </dgm:pt>
    <dgm:pt modelId="{2892249E-FF29-3D43-B971-6C1A3444A728}" type="parTrans" cxnId="{06D8478C-77A2-8D4C-9235-E425E7B2CE21}">
      <dgm:prSet/>
      <dgm:spPr/>
      <dgm:t>
        <a:bodyPr/>
        <a:lstStyle/>
        <a:p>
          <a:endParaRPr lang="en-US"/>
        </a:p>
      </dgm:t>
    </dgm:pt>
    <dgm:pt modelId="{8B45C790-9328-2B4B-83D1-12FFBF2E5E41}" type="sibTrans" cxnId="{06D8478C-77A2-8D4C-9235-E425E7B2CE21}">
      <dgm:prSet/>
      <dgm:spPr/>
      <dgm:t>
        <a:bodyPr/>
        <a:lstStyle/>
        <a:p>
          <a:endParaRPr lang="en-US"/>
        </a:p>
      </dgm:t>
    </dgm:pt>
    <dgm:pt modelId="{ADB008EF-2B33-FA41-B832-6282C0725AC2}" type="pres">
      <dgm:prSet presAssocID="{E53F384D-5EE8-D74B-A127-C796235CAD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570B14-D9F4-854D-9B6A-2464B5D22141}" type="pres">
      <dgm:prSet presAssocID="{C162005B-7575-594E-82A2-41A36F3B87A5}" presName="hierRoot1" presStyleCnt="0">
        <dgm:presLayoutVars>
          <dgm:hierBranch val="init"/>
        </dgm:presLayoutVars>
      </dgm:prSet>
      <dgm:spPr/>
    </dgm:pt>
    <dgm:pt modelId="{92780202-931A-6147-9972-9DD579CEDAB2}" type="pres">
      <dgm:prSet presAssocID="{C162005B-7575-594E-82A2-41A36F3B87A5}" presName="rootComposite1" presStyleCnt="0"/>
      <dgm:spPr/>
    </dgm:pt>
    <dgm:pt modelId="{74E0AB91-BAD2-FF4B-B63C-D43F02E7BC69}" type="pres">
      <dgm:prSet presAssocID="{C162005B-7575-594E-82A2-41A36F3B87A5}" presName="rootText1" presStyleLbl="node0" presStyleIdx="0" presStyleCnt="1">
        <dgm:presLayoutVars>
          <dgm:chPref val="3"/>
        </dgm:presLayoutVars>
      </dgm:prSet>
      <dgm:spPr/>
    </dgm:pt>
    <dgm:pt modelId="{DBECF9A9-7916-C041-A2DF-48F53DCF973E}" type="pres">
      <dgm:prSet presAssocID="{C162005B-7575-594E-82A2-41A36F3B87A5}" presName="rootConnector1" presStyleLbl="asst0" presStyleIdx="0" presStyleCnt="1"/>
      <dgm:spPr/>
    </dgm:pt>
    <dgm:pt modelId="{2F157A5C-D7B8-2C4A-B7C9-D04CCA8C84EE}" type="pres">
      <dgm:prSet presAssocID="{C162005B-7575-594E-82A2-41A36F3B87A5}" presName="hierChild2" presStyleCnt="0"/>
      <dgm:spPr/>
    </dgm:pt>
    <dgm:pt modelId="{16CC8688-03FB-2E4C-83C7-D4CC2CDAFA95}" type="pres">
      <dgm:prSet presAssocID="{12C63C7D-8845-564A-9FE0-618134424ED1}" presName="Name37" presStyleLbl="parChTrans1D2" presStyleIdx="0" presStyleCnt="2"/>
      <dgm:spPr/>
    </dgm:pt>
    <dgm:pt modelId="{3C19E6C9-1A4F-8C41-9091-09C8A8F88678}" type="pres">
      <dgm:prSet presAssocID="{C0D85307-5D94-F947-9E0D-0E7FDB21E36B}" presName="hierRoot2" presStyleCnt="0">
        <dgm:presLayoutVars>
          <dgm:hierBranch val="init"/>
        </dgm:presLayoutVars>
      </dgm:prSet>
      <dgm:spPr/>
    </dgm:pt>
    <dgm:pt modelId="{08064623-4B22-564E-9813-607565D627EE}" type="pres">
      <dgm:prSet presAssocID="{C0D85307-5D94-F947-9E0D-0E7FDB21E36B}" presName="rootComposite" presStyleCnt="0"/>
      <dgm:spPr/>
    </dgm:pt>
    <dgm:pt modelId="{4F3CB09E-B494-4D4A-84D0-0138B94B07AE}" type="pres">
      <dgm:prSet presAssocID="{C0D85307-5D94-F947-9E0D-0E7FDB21E36B}" presName="rootText" presStyleLbl="node2" presStyleIdx="0" presStyleCnt="1">
        <dgm:presLayoutVars>
          <dgm:chPref val="3"/>
        </dgm:presLayoutVars>
      </dgm:prSet>
      <dgm:spPr/>
    </dgm:pt>
    <dgm:pt modelId="{366755C4-EDB1-E742-AE7F-0CC785459A31}" type="pres">
      <dgm:prSet presAssocID="{C0D85307-5D94-F947-9E0D-0E7FDB21E36B}" presName="rootConnector" presStyleLbl="node2" presStyleIdx="0" presStyleCnt="1"/>
      <dgm:spPr/>
    </dgm:pt>
    <dgm:pt modelId="{A1A6053F-4DE9-1845-B792-CD5B488C0D4A}" type="pres">
      <dgm:prSet presAssocID="{C0D85307-5D94-F947-9E0D-0E7FDB21E36B}" presName="hierChild4" presStyleCnt="0"/>
      <dgm:spPr/>
    </dgm:pt>
    <dgm:pt modelId="{AA493018-F807-534B-876E-64F6E18DA958}" type="pres">
      <dgm:prSet presAssocID="{C0D85307-5D94-F947-9E0D-0E7FDB21E36B}" presName="hierChild5" presStyleCnt="0"/>
      <dgm:spPr/>
    </dgm:pt>
    <dgm:pt modelId="{DB32DFFB-400C-0645-ADB9-A7D6F0D9FA2C}" type="pres">
      <dgm:prSet presAssocID="{C162005B-7575-594E-82A2-41A36F3B87A5}" presName="hierChild3" presStyleCnt="0"/>
      <dgm:spPr/>
    </dgm:pt>
    <dgm:pt modelId="{5493F0D3-F96A-8A4E-8BE4-FDDAD190296D}" type="pres">
      <dgm:prSet presAssocID="{2892249E-FF29-3D43-B971-6C1A3444A728}" presName="Name111" presStyleLbl="parChTrans1D2" presStyleIdx="1" presStyleCnt="2"/>
      <dgm:spPr/>
    </dgm:pt>
    <dgm:pt modelId="{CF8D4798-C699-5940-B015-2CA187C899CF}" type="pres">
      <dgm:prSet presAssocID="{D13855DF-1389-AA45-A7AF-155D123C876D}" presName="hierRoot3" presStyleCnt="0">
        <dgm:presLayoutVars>
          <dgm:hierBranch val="init"/>
        </dgm:presLayoutVars>
      </dgm:prSet>
      <dgm:spPr/>
    </dgm:pt>
    <dgm:pt modelId="{3215448D-D484-9D4C-8763-1EF93AC6525A}" type="pres">
      <dgm:prSet presAssocID="{D13855DF-1389-AA45-A7AF-155D123C876D}" presName="rootComposite3" presStyleCnt="0"/>
      <dgm:spPr/>
    </dgm:pt>
    <dgm:pt modelId="{DB20404B-D365-214D-AEBC-35DB30E2A9DF}" type="pres">
      <dgm:prSet presAssocID="{D13855DF-1389-AA45-A7AF-155D123C876D}" presName="rootText3" presStyleLbl="asst0" presStyleIdx="0" presStyleCnt="1">
        <dgm:presLayoutVars>
          <dgm:chPref val="3"/>
        </dgm:presLayoutVars>
      </dgm:prSet>
      <dgm:spPr/>
    </dgm:pt>
    <dgm:pt modelId="{CB411053-F85C-DE4D-8866-350D6BCFDBA5}" type="pres">
      <dgm:prSet presAssocID="{D13855DF-1389-AA45-A7AF-155D123C876D}" presName="rootConnector3" presStyleLbl="asst0" presStyleIdx="0" presStyleCnt="1"/>
      <dgm:spPr/>
    </dgm:pt>
    <dgm:pt modelId="{39276C07-C45B-074D-9631-4CCBFE8150CD}" type="pres">
      <dgm:prSet presAssocID="{D13855DF-1389-AA45-A7AF-155D123C876D}" presName="hierChild6" presStyleCnt="0"/>
      <dgm:spPr/>
    </dgm:pt>
    <dgm:pt modelId="{364FA202-1E28-4046-96B5-9D7D6F3491A8}" type="pres">
      <dgm:prSet presAssocID="{D13855DF-1389-AA45-A7AF-155D123C876D}" presName="hierChild7" presStyleCnt="0"/>
      <dgm:spPr/>
    </dgm:pt>
  </dgm:ptLst>
  <dgm:cxnLst>
    <dgm:cxn modelId="{85EA9300-AD83-8D47-88AA-49A1F92F7484}" type="presOf" srcId="{12C63C7D-8845-564A-9FE0-618134424ED1}" destId="{16CC8688-03FB-2E4C-83C7-D4CC2CDAFA95}" srcOrd="0" destOrd="0" presId="urn:microsoft.com/office/officeart/2005/8/layout/orgChart1"/>
    <dgm:cxn modelId="{ED92741E-378A-6243-B82B-B5B920C0C99C}" srcId="{C162005B-7575-594E-82A2-41A36F3B87A5}" destId="{C0D85307-5D94-F947-9E0D-0E7FDB21E36B}" srcOrd="1" destOrd="0" parTransId="{12C63C7D-8845-564A-9FE0-618134424ED1}" sibTransId="{8C064592-AA38-B14D-9CF8-76958E1B96F1}"/>
    <dgm:cxn modelId="{9829F35C-966F-7542-9448-E5D6D74A7AEA}" type="presOf" srcId="{C162005B-7575-594E-82A2-41A36F3B87A5}" destId="{74E0AB91-BAD2-FF4B-B63C-D43F02E7BC69}" srcOrd="0" destOrd="0" presId="urn:microsoft.com/office/officeart/2005/8/layout/orgChart1"/>
    <dgm:cxn modelId="{232CDF44-A538-9E4F-B9F2-D765A033FD5B}" type="presOf" srcId="{C0D85307-5D94-F947-9E0D-0E7FDB21E36B}" destId="{4F3CB09E-B494-4D4A-84D0-0138B94B07AE}" srcOrd="0" destOrd="0" presId="urn:microsoft.com/office/officeart/2005/8/layout/orgChart1"/>
    <dgm:cxn modelId="{2DBC8345-E68B-6247-B98D-E80945FAC885}" type="presOf" srcId="{C0D85307-5D94-F947-9E0D-0E7FDB21E36B}" destId="{366755C4-EDB1-E742-AE7F-0CC785459A31}" srcOrd="1" destOrd="0" presId="urn:microsoft.com/office/officeart/2005/8/layout/orgChart1"/>
    <dgm:cxn modelId="{60F3F566-AD22-8941-97F0-4BEF8E0A2006}" srcId="{E53F384D-5EE8-D74B-A127-C796235CADD6}" destId="{C162005B-7575-594E-82A2-41A36F3B87A5}" srcOrd="0" destOrd="0" parTransId="{74860F35-78DE-E842-AF47-10869E3B1260}" sibTransId="{CD5DA73D-F1D8-FD4F-B4F7-2ADAA38EF3B4}"/>
    <dgm:cxn modelId="{A71E794D-7A07-F041-8096-CAAF47439EEC}" type="presOf" srcId="{D13855DF-1389-AA45-A7AF-155D123C876D}" destId="{DB20404B-D365-214D-AEBC-35DB30E2A9DF}" srcOrd="0" destOrd="0" presId="urn:microsoft.com/office/officeart/2005/8/layout/orgChart1"/>
    <dgm:cxn modelId="{EE815D72-94EC-9B46-AE12-B4A786306431}" type="presOf" srcId="{C162005B-7575-594E-82A2-41A36F3B87A5}" destId="{DBECF9A9-7916-C041-A2DF-48F53DCF973E}" srcOrd="1" destOrd="0" presId="urn:microsoft.com/office/officeart/2005/8/layout/orgChart1"/>
    <dgm:cxn modelId="{06D8478C-77A2-8D4C-9235-E425E7B2CE21}" srcId="{C162005B-7575-594E-82A2-41A36F3B87A5}" destId="{D13855DF-1389-AA45-A7AF-155D123C876D}" srcOrd="0" destOrd="0" parTransId="{2892249E-FF29-3D43-B971-6C1A3444A728}" sibTransId="{8B45C790-9328-2B4B-83D1-12FFBF2E5E41}"/>
    <dgm:cxn modelId="{B41987C5-580A-2D47-BCD1-04803EA610AB}" type="presOf" srcId="{E53F384D-5EE8-D74B-A127-C796235CADD6}" destId="{ADB008EF-2B33-FA41-B832-6282C0725AC2}" srcOrd="0" destOrd="0" presId="urn:microsoft.com/office/officeart/2005/8/layout/orgChart1"/>
    <dgm:cxn modelId="{2CA1AFD3-22D2-8046-8CCE-E000424729E3}" type="presOf" srcId="{2892249E-FF29-3D43-B971-6C1A3444A728}" destId="{5493F0D3-F96A-8A4E-8BE4-FDDAD190296D}" srcOrd="0" destOrd="0" presId="urn:microsoft.com/office/officeart/2005/8/layout/orgChart1"/>
    <dgm:cxn modelId="{D23119E9-5FC9-C846-A55C-FCF66AA25230}" type="presOf" srcId="{D13855DF-1389-AA45-A7AF-155D123C876D}" destId="{CB411053-F85C-DE4D-8866-350D6BCFDBA5}" srcOrd="1" destOrd="0" presId="urn:microsoft.com/office/officeart/2005/8/layout/orgChart1"/>
    <dgm:cxn modelId="{9B46DF8D-2CDE-3942-8FD2-78022F92D003}" type="presParOf" srcId="{ADB008EF-2B33-FA41-B832-6282C0725AC2}" destId="{6B570B14-D9F4-854D-9B6A-2464B5D22141}" srcOrd="0" destOrd="0" presId="urn:microsoft.com/office/officeart/2005/8/layout/orgChart1"/>
    <dgm:cxn modelId="{9C087960-48D9-EE4E-9AEB-A8BB89C24186}" type="presParOf" srcId="{6B570B14-D9F4-854D-9B6A-2464B5D22141}" destId="{92780202-931A-6147-9972-9DD579CEDAB2}" srcOrd="0" destOrd="0" presId="urn:microsoft.com/office/officeart/2005/8/layout/orgChart1"/>
    <dgm:cxn modelId="{1C0E6D12-4B08-6C44-9FDF-3636FB5D54E0}" type="presParOf" srcId="{92780202-931A-6147-9972-9DD579CEDAB2}" destId="{74E0AB91-BAD2-FF4B-B63C-D43F02E7BC69}" srcOrd="0" destOrd="0" presId="urn:microsoft.com/office/officeart/2005/8/layout/orgChart1"/>
    <dgm:cxn modelId="{EC6607E9-8A21-6B4C-B714-D0CD29C77827}" type="presParOf" srcId="{92780202-931A-6147-9972-9DD579CEDAB2}" destId="{DBECF9A9-7916-C041-A2DF-48F53DCF973E}" srcOrd="1" destOrd="0" presId="urn:microsoft.com/office/officeart/2005/8/layout/orgChart1"/>
    <dgm:cxn modelId="{824DD3B2-58A9-7145-B9E6-2F3F937D3F65}" type="presParOf" srcId="{6B570B14-D9F4-854D-9B6A-2464B5D22141}" destId="{2F157A5C-D7B8-2C4A-B7C9-D04CCA8C84EE}" srcOrd="1" destOrd="0" presId="urn:microsoft.com/office/officeart/2005/8/layout/orgChart1"/>
    <dgm:cxn modelId="{6C98F3F0-2802-0543-AA0F-0B7A32DC6AF4}" type="presParOf" srcId="{2F157A5C-D7B8-2C4A-B7C9-D04CCA8C84EE}" destId="{16CC8688-03FB-2E4C-83C7-D4CC2CDAFA95}" srcOrd="0" destOrd="0" presId="urn:microsoft.com/office/officeart/2005/8/layout/orgChart1"/>
    <dgm:cxn modelId="{E37D0E5A-EE99-EC4D-AAB4-08D6104A7897}" type="presParOf" srcId="{2F157A5C-D7B8-2C4A-B7C9-D04CCA8C84EE}" destId="{3C19E6C9-1A4F-8C41-9091-09C8A8F88678}" srcOrd="1" destOrd="0" presId="urn:microsoft.com/office/officeart/2005/8/layout/orgChart1"/>
    <dgm:cxn modelId="{C097CEDF-9058-AB45-9914-869FA1D1B1D7}" type="presParOf" srcId="{3C19E6C9-1A4F-8C41-9091-09C8A8F88678}" destId="{08064623-4B22-564E-9813-607565D627EE}" srcOrd="0" destOrd="0" presId="urn:microsoft.com/office/officeart/2005/8/layout/orgChart1"/>
    <dgm:cxn modelId="{7D2B8E25-398F-B946-ADC7-3D784EF40C7A}" type="presParOf" srcId="{08064623-4B22-564E-9813-607565D627EE}" destId="{4F3CB09E-B494-4D4A-84D0-0138B94B07AE}" srcOrd="0" destOrd="0" presId="urn:microsoft.com/office/officeart/2005/8/layout/orgChart1"/>
    <dgm:cxn modelId="{FACF2514-7633-C943-BCD0-34AE5B09C325}" type="presParOf" srcId="{08064623-4B22-564E-9813-607565D627EE}" destId="{366755C4-EDB1-E742-AE7F-0CC785459A31}" srcOrd="1" destOrd="0" presId="urn:microsoft.com/office/officeart/2005/8/layout/orgChart1"/>
    <dgm:cxn modelId="{60EA7A00-5A15-B447-8EBF-1652AEB096FB}" type="presParOf" srcId="{3C19E6C9-1A4F-8C41-9091-09C8A8F88678}" destId="{A1A6053F-4DE9-1845-B792-CD5B488C0D4A}" srcOrd="1" destOrd="0" presId="urn:microsoft.com/office/officeart/2005/8/layout/orgChart1"/>
    <dgm:cxn modelId="{5E8DD7D6-DF1F-2E48-8138-202C33A9E106}" type="presParOf" srcId="{3C19E6C9-1A4F-8C41-9091-09C8A8F88678}" destId="{AA493018-F807-534B-876E-64F6E18DA958}" srcOrd="2" destOrd="0" presId="urn:microsoft.com/office/officeart/2005/8/layout/orgChart1"/>
    <dgm:cxn modelId="{7CDD015C-4688-E94B-8247-50929D2A656E}" type="presParOf" srcId="{6B570B14-D9F4-854D-9B6A-2464B5D22141}" destId="{DB32DFFB-400C-0645-ADB9-A7D6F0D9FA2C}" srcOrd="2" destOrd="0" presId="urn:microsoft.com/office/officeart/2005/8/layout/orgChart1"/>
    <dgm:cxn modelId="{56B2BFAB-6C2D-674F-B205-EEE7D4D573D7}" type="presParOf" srcId="{DB32DFFB-400C-0645-ADB9-A7D6F0D9FA2C}" destId="{5493F0D3-F96A-8A4E-8BE4-FDDAD190296D}" srcOrd="0" destOrd="0" presId="urn:microsoft.com/office/officeart/2005/8/layout/orgChart1"/>
    <dgm:cxn modelId="{F55B32C3-B974-6D4E-B854-2860E72EFDE9}" type="presParOf" srcId="{DB32DFFB-400C-0645-ADB9-A7D6F0D9FA2C}" destId="{CF8D4798-C699-5940-B015-2CA187C899CF}" srcOrd="1" destOrd="0" presId="urn:microsoft.com/office/officeart/2005/8/layout/orgChart1"/>
    <dgm:cxn modelId="{6CDB62B7-3702-C94A-8DCA-B130B7B51785}" type="presParOf" srcId="{CF8D4798-C699-5940-B015-2CA187C899CF}" destId="{3215448D-D484-9D4C-8763-1EF93AC6525A}" srcOrd="0" destOrd="0" presId="urn:microsoft.com/office/officeart/2005/8/layout/orgChart1"/>
    <dgm:cxn modelId="{6A43A49A-B05C-6349-888D-A3D2E472C3F9}" type="presParOf" srcId="{3215448D-D484-9D4C-8763-1EF93AC6525A}" destId="{DB20404B-D365-214D-AEBC-35DB30E2A9DF}" srcOrd="0" destOrd="0" presId="urn:microsoft.com/office/officeart/2005/8/layout/orgChart1"/>
    <dgm:cxn modelId="{2B6A6DFC-125E-9B4E-9F2D-425BEA008B92}" type="presParOf" srcId="{3215448D-D484-9D4C-8763-1EF93AC6525A}" destId="{CB411053-F85C-DE4D-8866-350D6BCFDBA5}" srcOrd="1" destOrd="0" presId="urn:microsoft.com/office/officeart/2005/8/layout/orgChart1"/>
    <dgm:cxn modelId="{4BADA0DA-33DC-6547-91AD-AD8D5EA8D24B}" type="presParOf" srcId="{CF8D4798-C699-5940-B015-2CA187C899CF}" destId="{39276C07-C45B-074D-9631-4CCBFE8150CD}" srcOrd="1" destOrd="0" presId="urn:microsoft.com/office/officeart/2005/8/layout/orgChart1"/>
    <dgm:cxn modelId="{94F820EA-407A-6547-A8A6-4FB65F00BE99}" type="presParOf" srcId="{CF8D4798-C699-5940-B015-2CA187C899CF}" destId="{364FA202-1E28-4046-96B5-9D7D6F3491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F0D3-F96A-8A4E-8BE4-FDDAD190296D}">
      <dsp:nvSpPr>
        <dsp:cNvPr id="0" name=""/>
        <dsp:cNvSpPr/>
      </dsp:nvSpPr>
      <dsp:spPr>
        <a:xfrm>
          <a:off x="2613567" y="855031"/>
          <a:ext cx="179163" cy="784905"/>
        </a:xfrm>
        <a:custGeom>
          <a:avLst/>
          <a:gdLst/>
          <a:ahLst/>
          <a:cxnLst/>
          <a:rect l="0" t="0" r="0" b="0"/>
          <a:pathLst>
            <a:path>
              <a:moveTo>
                <a:pt x="179163" y="0"/>
              </a:moveTo>
              <a:lnTo>
                <a:pt x="179163" y="784905"/>
              </a:lnTo>
              <a:lnTo>
                <a:pt x="0" y="784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C8688-03FB-2E4C-83C7-D4CC2CDAFA95}">
      <dsp:nvSpPr>
        <dsp:cNvPr id="0" name=""/>
        <dsp:cNvSpPr/>
      </dsp:nvSpPr>
      <dsp:spPr>
        <a:xfrm>
          <a:off x="2747011" y="855031"/>
          <a:ext cx="91440" cy="1569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9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0AB91-BAD2-FF4B-B63C-D43F02E7BC69}">
      <dsp:nvSpPr>
        <dsp:cNvPr id="0" name=""/>
        <dsp:cNvSpPr/>
      </dsp:nvSpPr>
      <dsp:spPr>
        <a:xfrm>
          <a:off x="1939573" y="1872"/>
          <a:ext cx="1706316" cy="85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County Court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Fair Board</a:t>
          </a:r>
        </a:p>
      </dsp:txBody>
      <dsp:txXfrm>
        <a:off x="1939573" y="1872"/>
        <a:ext cx="1706316" cy="853158"/>
      </dsp:txXfrm>
    </dsp:sp>
    <dsp:sp modelId="{4F3CB09E-B494-4D4A-84D0-0138B94B07AE}">
      <dsp:nvSpPr>
        <dsp:cNvPr id="0" name=""/>
        <dsp:cNvSpPr/>
      </dsp:nvSpPr>
      <dsp:spPr>
        <a:xfrm>
          <a:off x="1939573" y="2424841"/>
          <a:ext cx="1706316" cy="85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Fairgrounds Manager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Fairgrounds Staff</a:t>
          </a:r>
        </a:p>
      </dsp:txBody>
      <dsp:txXfrm>
        <a:off x="1939573" y="2424841"/>
        <a:ext cx="1706316" cy="853158"/>
      </dsp:txXfrm>
    </dsp:sp>
    <dsp:sp modelId="{DB20404B-D365-214D-AEBC-35DB30E2A9DF}">
      <dsp:nvSpPr>
        <dsp:cNvPr id="0" name=""/>
        <dsp:cNvSpPr/>
      </dsp:nvSpPr>
      <dsp:spPr>
        <a:xfrm>
          <a:off x="907251" y="1213357"/>
          <a:ext cx="1706316" cy="85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County Administrator</a:t>
          </a:r>
        </a:p>
      </dsp:txBody>
      <dsp:txXfrm>
        <a:off x="907251" y="1213357"/>
        <a:ext cx="1706316" cy="85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 dirty="0"/>
              <a:t>Replace “Airport” with your department in Header area</a:t>
            </a:r>
          </a:p>
          <a:p>
            <a:pPr marL="231229" indent="-231229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31229" indent="-231229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31229" indent="-231229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 dirty="0"/>
              <a:t>Replace “Airport” with your department in header</a:t>
            </a:r>
          </a:p>
          <a:p>
            <a:pPr marL="231229" indent="-231229">
              <a:buAutoNum type="arabicPeriod"/>
            </a:pPr>
            <a:r>
              <a:rPr lang="en-US" dirty="0"/>
              <a:t>Enter the department’s quarterly budget, actual and variance amounts </a:t>
            </a:r>
          </a:p>
          <a:p>
            <a:pPr marL="231229" indent="-231229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 dirty="0"/>
              <a:t>Replace “Airport” with your department in the bottom header</a:t>
            </a:r>
          </a:p>
          <a:p>
            <a:pPr marL="231229" indent="-231229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31229" indent="-231229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31229" indent="-231229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31229" indent="-231229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 dirty="0"/>
              <a:t>Replace “Airport” with department in header</a:t>
            </a:r>
          </a:p>
          <a:p>
            <a:pPr marL="231229" indent="-231229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31229" indent="-231229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31229" indent="-231229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31229" indent="-231229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31229" indent="-231229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31229" indent="-231229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 dirty="0"/>
              <a:t>Replace “Airport” with department in header</a:t>
            </a:r>
          </a:p>
          <a:p>
            <a:pPr marL="231229" indent="-231229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31229" indent="-231229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31229" indent="-231229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31229" indent="-231229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31229" indent="-231229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31229" indent="-231229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 dirty="0"/>
              <a:t>Replace “Airport” with department in header</a:t>
            </a:r>
          </a:p>
          <a:p>
            <a:pPr marL="231229" indent="-231229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31229" indent="-231229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31229" indent="-231229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31229" indent="-231229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31229" indent="-231229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31229" indent="-231229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6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Fairgrounds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 fontScale="77500" lnSpcReduction="2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o serve as a gathering place for local and regional activities that promote and enhance social, 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/>
              </a:rPr>
              <a:t>economic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, educational and </a:t>
            </a: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entertainment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 events for the benefit of Crook County Residents.</a:t>
            </a:r>
            <a:endParaRPr lang="en-US" sz="2600" dirty="0">
              <a:effectLst/>
              <a:ea typeface="Calibri" panose="020F0502020204030204" pitchFamily="34" charset="0"/>
              <a:cs typeface="Times New Roman"/>
            </a:endParaRPr>
          </a:p>
          <a:p>
            <a:pPr defTabSz="722376">
              <a:spcAft>
                <a:spcPts val="600"/>
              </a:spcAft>
            </a:pP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Major goals</a:t>
            </a:r>
            <a:endParaRPr lang="en-US" sz="2800" b="1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Implement facilities and equipment upgrades</a:t>
            </a: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Complete Expansion of Grizzly Mt. Pavilion</a:t>
            </a:r>
            <a:endParaRPr lang="en-US" sz="2600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Construction of new Horse Stall Barn #13</a:t>
            </a: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Roof Replacement Horse Stall 2 and 3</a:t>
            </a: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Remodel of Bathroom Pioneer Hall (Grimes Christmas Building)</a:t>
            </a:r>
            <a:endParaRPr lang="en-US" sz="2600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Initiate Production</a:t>
            </a:r>
            <a:r>
              <a:rPr lang="en-US" sz="2600" kern="1200" dirty="0">
                <a:latin typeface="+mn-lt"/>
                <a:ea typeface="+mn-ea"/>
                <a:cs typeface="+mn-cs"/>
              </a:rPr>
              <a:t> of</a:t>
            </a:r>
            <a:r>
              <a:rPr lang="en-US" sz="2600" dirty="0"/>
              <a:t> First</a:t>
            </a:r>
            <a:r>
              <a:rPr lang="en-US" sz="2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600" dirty="0"/>
              <a:t>Annual Fair Fundraiser</a:t>
            </a:r>
            <a:endParaRPr lang="en-US" sz="2600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Initiate design of Jockey Room Reconstruction</a:t>
            </a:r>
            <a:endParaRPr lang="en-US" sz="2600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734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Fairgrounds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99649"/>
              </p:ext>
            </p:extLst>
          </p:nvPr>
        </p:nvGraphicFramePr>
        <p:xfrm>
          <a:off x="1079864" y="2141422"/>
          <a:ext cx="91547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873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1881390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32604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177841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$ 631 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$ 451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  (180) 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644   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231  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(413) 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207   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205  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2   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$ 1,068 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$ 477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(591) 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59544" y="4742734"/>
            <a:ext cx="83885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Oregon Business Development Department Jockey Room grant expenses in </a:t>
            </a:r>
          </a:p>
          <a:p>
            <a:r>
              <a:rPr lang="en-US" sz="2000" dirty="0"/>
              <a:t>      subsequent quarter(s), </a:t>
            </a:r>
            <a:r>
              <a:rPr lang="en-US" sz="2000" dirty="0" err="1"/>
              <a:t>est</a:t>
            </a:r>
            <a:r>
              <a:rPr lang="en-US" sz="2000" dirty="0"/>
              <a:t> of $</a:t>
            </a:r>
            <a:r>
              <a:rPr lang="en-US" sz="2000" i="1" dirty="0"/>
              <a:t>277k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Fairgrounds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4553141" cy="1857071"/>
          </a:xfrm>
          <a:prstGeom prst="rect">
            <a:avLst/>
          </a:prstGeom>
        </p:spPr>
        <p:txBody>
          <a:bodyPr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  <a:endParaRPr lang="en-US" sz="2400" dirty="0"/>
          </a:p>
          <a:p>
            <a:pPr defTabSz="722376">
              <a:spcAft>
                <a:spcPts val="600"/>
              </a:spcAft>
            </a:pPr>
            <a:r>
              <a:rPr lang="en-US" sz="2400" dirty="0"/>
              <a:t>Crook County Court-Fair Board Operating Agreement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A5A3415-29E0-0634-736D-DC7ED8F96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032330"/>
              </p:ext>
            </p:extLst>
          </p:nvPr>
        </p:nvGraphicFramePr>
        <p:xfrm>
          <a:off x="6405145" y="1309275"/>
          <a:ext cx="4553141" cy="3279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336871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Fairgrounds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250355"/>
              </p:ext>
            </p:extLst>
          </p:nvPr>
        </p:nvGraphicFramePr>
        <p:xfrm>
          <a:off x="680720" y="617701"/>
          <a:ext cx="10474959" cy="457283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978251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368800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127908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20833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68405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Construction of New Horse Stall Barn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Expand Stall Capacity by 20- Revenue Generating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68405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 Expansion of Grizzly Mt. Pavilion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New Building Occupancy increased by 40%. Installation of Fire Suppression System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935565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Re-Roof Stall Barns 2 and 3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Upgrade Truss System and Install New Metal Roofing Material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727732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Upgrade Bathroom in Pioneer Hall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Restroom now Accessible to Handicap Users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  <a:tr h="43254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Security Camera Installation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GMP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44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Fairgrounds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 - continued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172974"/>
              </p:ext>
            </p:extLst>
          </p:nvPr>
        </p:nvGraphicFramePr>
        <p:xfrm>
          <a:off x="957943" y="314078"/>
          <a:ext cx="10218055" cy="553106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93856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75724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003766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10417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801712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Prep for Christmas in the Pines Drive Thru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Prep Grounds- Holiday Decor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3-tons of Canned Food Donated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Over 11k Vehicles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139125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Annual Charitable Holiday Events Hosted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Grimes Christmas Scene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Hospice Auction 550 Guests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Holiday Partnership 2721, Community Members Served.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5655 Guests, 568 Santa Visits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Over $1k Donated Ochoco Humane Society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$180K Raised</a:t>
                      </a:r>
                    </a:p>
                    <a:p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694 Gifts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2027 Food</a:t>
                      </a:r>
                    </a:p>
                    <a:p>
                      <a:pPr lvl="0">
                        <a:buNone/>
                      </a:pPr>
                      <a:endParaRPr lang="en-US" sz="1800" b="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2275567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Total Estimated Fairgrounds Attendance October- December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With 51 Events 16,115 Visitors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Beef Show, Holiday Partnership, Bull Rides, Pee Wee Banquet, 4-H Hospice Auction, Dog Clinic, COBRA, Weddings, and Several Other Events.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Economic Impact on Community Q2-2023</a:t>
                      </a:r>
                    </a:p>
                    <a:p>
                      <a:r>
                        <a:rPr lang="en-US" sz="1800" b="1" cap="none" spc="0" dirty="0">
                          <a:solidFill>
                            <a:schemeClr val="tx1"/>
                          </a:solidFill>
                        </a:rPr>
                        <a:t>$821,865.00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(Travel Oregon 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2022 Study)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Fairgrounds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3" y="383697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07858"/>
              </p:ext>
            </p:extLst>
          </p:nvPr>
        </p:nvGraphicFramePr>
        <p:xfrm>
          <a:off x="367862" y="388883"/>
          <a:ext cx="11613932" cy="362595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094787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31816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  <a:gridCol w="4013451">
                  <a:extLst>
                    <a:ext uri="{9D8B030D-6E8A-4147-A177-3AD203B41FA5}">
                      <a16:colId xmlns:a16="http://schemas.microsoft.com/office/drawing/2014/main" val="3323340530"/>
                    </a:ext>
                  </a:extLst>
                </a:gridCol>
              </a:tblGrid>
              <a:tr h="61966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11309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Q2 Facility Usage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95%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91 use days for 51 events 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(including event setup days and arenas open for day riders)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Estimated attendance 16,115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171156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 capital projects completed in timely manner.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Grizzley Mt. Pavilion, Pioneer Hall Bathroom and Horse Stalls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41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9F64D-03E9-4D03-8004-A6D9A72DC7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CB22D8-1DD5-4F84-BC6A-F22F34F47E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90C584-B0A5-4312-9658-D4FC6661B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863</Words>
  <Application>Microsoft Office PowerPoint</Application>
  <PresentationFormat>Widescreen</PresentationFormat>
  <Paragraphs>149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Fairgrounds</vt:lpstr>
      <vt:lpstr>Fairgrounds Financial Summary amounts in thousands</vt:lpstr>
      <vt:lpstr>Fairgrounds Staffing Summary</vt:lpstr>
      <vt:lpstr>Fairgrounds Activities Q2 FY 2024</vt:lpstr>
      <vt:lpstr>Fairgrounds Activities - continued Q2 FY 2024</vt:lpstr>
      <vt:lpstr>Fairgrounds Performance Measures Q2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446</cp:revision>
  <cp:lastPrinted>2023-11-28T18:31:02Z</cp:lastPrinted>
  <dcterms:created xsi:type="dcterms:W3CDTF">2023-11-18T14:14:15Z</dcterms:created>
  <dcterms:modified xsi:type="dcterms:W3CDTF">2024-02-26T16:17:26Z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