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38"/>
  </p:notesMasterIdLst>
  <p:sldIdLst>
    <p:sldId id="256" r:id="rId2"/>
    <p:sldId id="287" r:id="rId3"/>
    <p:sldId id="257" r:id="rId4"/>
    <p:sldId id="291" r:id="rId5"/>
    <p:sldId id="292" r:id="rId6"/>
    <p:sldId id="259" r:id="rId7"/>
    <p:sldId id="260" r:id="rId8"/>
    <p:sldId id="261" r:id="rId9"/>
    <p:sldId id="262" r:id="rId10"/>
    <p:sldId id="263" r:id="rId11"/>
    <p:sldId id="288" r:id="rId12"/>
    <p:sldId id="289" r:id="rId13"/>
    <p:sldId id="290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93" r:id="rId36"/>
    <p:sldId id="294" r:id="rId37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78"/>
    <p:restoredTop sz="94675"/>
  </p:normalViewPr>
  <p:slideViewPr>
    <p:cSldViewPr snapToGrid="0" snapToObjects="1">
      <p:cViewPr varScale="1">
        <p:scale>
          <a:sx n="129" d="100"/>
          <a:sy n="129" d="100"/>
        </p:scale>
        <p:origin x="6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4D7F0-BC29-4647-867D-D3FD9DC3C39E}" type="datetimeFigureOut">
              <a:rPr lang="en-US" smtClean="0"/>
              <a:t>2/29/24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E1E3E-7D13-514F-9C88-E795ADD4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66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E40B-9ADC-FA40-9BAD-3BD1BDED5BE3}" type="datetime1">
              <a:rPr lang="en-US" smtClean="0"/>
              <a:t>2/29/24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Crook County Goal Setting - FY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14F9-F175-EE42-8FED-71DB764CF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279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D2CE-5F13-CC45-9A1E-6E99AC16CA4F}" type="datetime1">
              <a:rPr lang="en-US" smtClean="0"/>
              <a:t>2/29/24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Crook County Goal Setting - FY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14F9-F175-EE42-8FED-71DB764CF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5F87F-CBD2-BF4C-AEC8-B7FC4B1C9FBB}" type="datetime1">
              <a:rPr lang="en-US" smtClean="0"/>
              <a:t>2/29/24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Crook County Goal Setting - FY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14F9-F175-EE42-8FED-71DB764CF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415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BCE4-9066-344B-92AD-827CD2BD4894}" type="datetime1">
              <a:rPr lang="en-US" smtClean="0"/>
              <a:t>2/29/24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Crook County Goal Setting - FY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14F9-F175-EE42-8FED-71DB764CF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0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1D32-00DE-DE46-964A-1CE2DFD95447}" type="datetime1">
              <a:rPr lang="en-US" smtClean="0"/>
              <a:t>2/29/24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Crook County Goal Setting - FY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14F9-F175-EE42-8FED-71DB764CF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50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0E14-A754-1B44-A205-D241FE71AA08}" type="datetime1">
              <a:rPr lang="en-US" smtClean="0"/>
              <a:t>2/29/24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Crook County Goal Setting - FY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14F9-F175-EE42-8FED-71DB764CF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62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2B22-877E-8449-91EB-843BCD16DBDB}" type="datetime1">
              <a:rPr lang="en-US" smtClean="0"/>
              <a:t>2/29/24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Crook County Goal Setting - FY 2024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14F9-F175-EE42-8FED-71DB764CF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F55F-6BDD-6D4C-8788-A0E4C9A62385}" type="datetime1">
              <a:rPr lang="en-US" smtClean="0"/>
              <a:t>2/29/24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Crook County Goal Setting - FY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14F9-F175-EE42-8FED-71DB764CF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46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7A72-065D-A64A-BE42-17F04B86BAEF}" type="datetime1">
              <a:rPr lang="en-US" smtClean="0"/>
              <a:t>2/29/24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Crook County Goal Setting - FY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14F9-F175-EE42-8FED-71DB764CF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69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18F4-1817-F949-B77C-AA47B51C0720}" type="datetime1">
              <a:rPr lang="en-US" smtClean="0"/>
              <a:t>2/29/24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Crook County Goal Setting - FY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14F9-F175-EE42-8FED-71DB764CF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493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5854E-A8C7-6848-A5EC-2C8F4CA0393A}" type="datetime1">
              <a:rPr lang="en-US" smtClean="0"/>
              <a:t>2/29/24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Crook County Goal Setting - FY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14F9-F175-EE42-8FED-71DB764CF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226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9774B-23F6-AF49-AC0D-11C2624F2C75}" type="datetime1">
              <a:rPr lang="en-US" smtClean="0"/>
              <a:t>2/29/24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Crook County Goal Setting - FY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E14F9-F175-EE42-8FED-71DB764CF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8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F2E4C-2A3B-BE41-965D-BF345E7B19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Crook County</a:t>
            </a:r>
            <a:br>
              <a:rPr lang="en-US" dirty="0"/>
            </a:br>
            <a:r>
              <a:rPr lang="en-US" dirty="0"/>
              <a:t>Goal Setting</a:t>
            </a:r>
            <a:br>
              <a:rPr lang="en-US" dirty="0"/>
            </a:br>
            <a:r>
              <a:rPr lang="en-US" dirty="0"/>
              <a:t>Fiscal Year 2025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FFACE9-3016-4945-9548-43519DB53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0579" y="4763329"/>
            <a:ext cx="2768048" cy="491987"/>
          </a:xfrm>
        </p:spPr>
        <p:txBody>
          <a:bodyPr>
            <a:normAutofit/>
          </a:bodyPr>
          <a:lstStyle/>
          <a:p>
            <a:r>
              <a:rPr lang="en-US" sz="2100" dirty="0"/>
              <a:t>March 1, 2024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6C4D72-EC73-3525-3845-63A09CB1F0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268758" y="3451719"/>
            <a:ext cx="2446639" cy="244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532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AD2BB-7AFC-DC49-B043-DE2436AEE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98360"/>
          </a:xfrm>
        </p:spPr>
        <p:txBody>
          <a:bodyPr/>
          <a:lstStyle/>
          <a:p>
            <a:pPr algn="ctr"/>
            <a:r>
              <a:rPr lang="en-US" dirty="0"/>
              <a:t>Technology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C639B-BDC8-FD44-A636-D2C2FCCBA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3416" y="1212575"/>
            <a:ext cx="7031935" cy="528029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Implementation of a strategic roadmap</a:t>
            </a:r>
          </a:p>
          <a:p>
            <a:pPr lvl="1"/>
            <a:r>
              <a:rPr lang="en-US" b="1" i="1" dirty="0"/>
              <a:t>CIO hired</a:t>
            </a:r>
          </a:p>
          <a:p>
            <a:pPr lvl="1"/>
            <a:r>
              <a:rPr lang="en-US" b="1" i="1" dirty="0"/>
              <a:t>Internal promotion</a:t>
            </a:r>
          </a:p>
          <a:p>
            <a:pPr lvl="1"/>
            <a:r>
              <a:rPr lang="en-US" b="1" i="1" dirty="0"/>
              <a:t>Recruitment of key positions</a:t>
            </a:r>
          </a:p>
          <a:p>
            <a:pPr lvl="1"/>
            <a:r>
              <a:rPr lang="en-US" b="1" i="1" dirty="0"/>
              <a:t>ERP Go Live Q4</a:t>
            </a:r>
          </a:p>
          <a:p>
            <a:pPr lvl="1"/>
            <a:r>
              <a:rPr lang="en-US" b="1" i="1" dirty="0"/>
              <a:t>HRIS acquisition in process</a:t>
            </a:r>
          </a:p>
          <a:p>
            <a:r>
              <a:rPr lang="en-US" dirty="0"/>
              <a:t>Cyber security</a:t>
            </a:r>
          </a:p>
          <a:p>
            <a:pPr lvl="1"/>
            <a:r>
              <a:rPr lang="en-US" b="1" i="1" dirty="0"/>
              <a:t>Enhancements made</a:t>
            </a:r>
          </a:p>
          <a:p>
            <a:r>
              <a:rPr lang="en-US" dirty="0"/>
              <a:t>Service delivery assistance</a:t>
            </a:r>
          </a:p>
          <a:p>
            <a:pPr lvl="1"/>
            <a:r>
              <a:rPr lang="en-US" b="1" i="1" dirty="0"/>
              <a:t>Completing due diligence, recommendation pending</a:t>
            </a:r>
          </a:p>
          <a:p>
            <a:r>
              <a:rPr lang="en-US" dirty="0"/>
              <a:t>Capital asset management</a:t>
            </a:r>
          </a:p>
          <a:p>
            <a:pPr lvl="1"/>
            <a:r>
              <a:rPr lang="en-US" b="1" i="1" dirty="0"/>
              <a:t>Initial discussions, requirements scheduling necessary</a:t>
            </a:r>
          </a:p>
          <a:p>
            <a:r>
              <a:rPr lang="en-US" dirty="0"/>
              <a:t>Training</a:t>
            </a:r>
          </a:p>
          <a:p>
            <a:pPr lvl="1"/>
            <a:r>
              <a:rPr lang="en-US" b="1" i="1" dirty="0"/>
              <a:t>Pending GO Live of ERP, HRIS, staffing fulfillment in IT and HR</a:t>
            </a:r>
          </a:p>
          <a:p>
            <a:pPr lvl="1">
              <a:spcAft>
                <a:spcPts val="900"/>
              </a:spcAft>
            </a:pPr>
            <a:endParaRPr lang="en-US" b="1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89C2A1-3B68-52CC-3B7C-F6EF2B00B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14F9-F175-EE42-8FED-71DB764CF8AD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3D4E54-B3CF-D92A-2C6A-FB3B85F616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268759" y="4841854"/>
            <a:ext cx="1056503" cy="105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136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1C64C-1E02-854D-83B6-F34CB2D4D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67935"/>
          </a:xfrm>
        </p:spPr>
        <p:txBody>
          <a:bodyPr/>
          <a:lstStyle/>
          <a:p>
            <a:pPr algn="ctr"/>
            <a:r>
              <a:rPr lang="en-US" dirty="0"/>
              <a:t>Fleet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4E6B8-9691-F242-9076-0D77C92B0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63" y="1630016"/>
            <a:ext cx="7190087" cy="435334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Organizational wide approach?</a:t>
            </a:r>
          </a:p>
          <a:p>
            <a:pPr lvl="1"/>
            <a:r>
              <a:rPr lang="en-US" b="1" i="1" dirty="0"/>
              <a:t>Pending evaluation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is your replacement schedule and how do you finance it?</a:t>
            </a:r>
          </a:p>
          <a:p>
            <a:pPr lvl="1"/>
            <a:r>
              <a:rPr lang="en-US" b="1" i="1" dirty="0"/>
              <a:t>Initiated significant replacement and incorporated replacement into 5-year forecasts</a:t>
            </a:r>
          </a:p>
          <a:p>
            <a:endParaRPr lang="en-US" dirty="0"/>
          </a:p>
          <a:p>
            <a:r>
              <a:rPr lang="en-US" dirty="0"/>
              <a:t>What do your vehicles say about the organization?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1000E8-88E8-0D92-2251-2B6244B8B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14F9-F175-EE42-8FED-71DB764CF8AD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A4732E-007F-1A1E-0745-47AE7BD378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268759" y="4841854"/>
            <a:ext cx="1056503" cy="105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404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03195-5703-1B4C-ACE7-F9A9B8570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67326"/>
          </a:xfrm>
        </p:spPr>
        <p:txBody>
          <a:bodyPr/>
          <a:lstStyle/>
          <a:p>
            <a:pPr algn="ctr"/>
            <a:r>
              <a:rPr lang="en-US" dirty="0"/>
              <a:t>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E75D5-F670-624B-98A8-F79563952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63" y="1600200"/>
            <a:ext cx="7190087" cy="446267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Do you have:</a:t>
            </a:r>
          </a:p>
          <a:p>
            <a:pPr lvl="1">
              <a:spcAft>
                <a:spcPts val="450"/>
              </a:spcAft>
            </a:pPr>
            <a:r>
              <a:rPr lang="en-US" dirty="0"/>
              <a:t>Organizational wide policy on communication</a:t>
            </a:r>
          </a:p>
          <a:p>
            <a:pPr lvl="1">
              <a:spcAft>
                <a:spcPts val="450"/>
              </a:spcAft>
            </a:pPr>
            <a:r>
              <a:rPr lang="en-US" dirty="0"/>
              <a:t>Social media approach</a:t>
            </a:r>
          </a:p>
          <a:p>
            <a:pPr lvl="1">
              <a:spcAft>
                <a:spcPts val="450"/>
              </a:spcAft>
            </a:pPr>
            <a:r>
              <a:rPr lang="en-US" dirty="0"/>
              <a:t>Who are the spokespersons for the organization and various departments and do you have a consistent message?</a:t>
            </a:r>
          </a:p>
          <a:p>
            <a:pPr lvl="1">
              <a:spcAft>
                <a:spcPts val="450"/>
              </a:spcAft>
            </a:pPr>
            <a:r>
              <a:rPr lang="en-US" dirty="0"/>
              <a:t>What is your internal communication standards?</a:t>
            </a:r>
          </a:p>
          <a:p>
            <a:pPr lvl="1">
              <a:spcAft>
                <a:spcPts val="450"/>
              </a:spcAft>
            </a:pPr>
            <a:r>
              <a:rPr lang="en-US" dirty="0"/>
              <a:t>What communication tools do you use and how?</a:t>
            </a:r>
          </a:p>
          <a:p>
            <a:pPr lvl="1">
              <a:spcAft>
                <a:spcPts val="450"/>
              </a:spcAft>
            </a:pPr>
            <a:r>
              <a:rPr lang="en-US" dirty="0"/>
              <a:t>When and how do you communicate?</a:t>
            </a:r>
          </a:p>
          <a:p>
            <a:pPr marL="457200" lvl="1" indent="0">
              <a:spcAft>
                <a:spcPts val="450"/>
              </a:spcAft>
              <a:buNone/>
            </a:pPr>
            <a:endParaRPr lang="en-US" b="1" i="1" dirty="0"/>
          </a:p>
          <a:p>
            <a:pPr lvl="1">
              <a:spcAft>
                <a:spcPts val="450"/>
              </a:spcAft>
            </a:pPr>
            <a:r>
              <a:rPr lang="en-US" b="1" i="1" dirty="0"/>
              <a:t>Initial communications plan presented Q2, initiated January 2024</a:t>
            </a:r>
          </a:p>
          <a:p>
            <a:pPr lvl="1">
              <a:spcAft>
                <a:spcPts val="450"/>
              </a:spcAft>
            </a:pPr>
            <a:r>
              <a:rPr lang="en-US" b="1" i="1" dirty="0"/>
              <a:t>This </a:t>
            </a:r>
            <a:r>
              <a:rPr lang="en-US" b="1" i="1"/>
              <a:t>is an area </a:t>
            </a:r>
            <a:r>
              <a:rPr lang="en-US" b="1" i="1" dirty="0"/>
              <a:t>that requires delegation and authority to be successful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3A124A-72FC-D9F6-DB9A-F335D94DC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14F9-F175-EE42-8FED-71DB764CF8AD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189A77-3993-BD1D-83C0-BB6F09BD8B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268759" y="4841854"/>
            <a:ext cx="1056503" cy="105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834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36ACA-4D2C-DA47-A1CB-AEDF2FE44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47448"/>
          </a:xfrm>
        </p:spPr>
        <p:txBody>
          <a:bodyPr/>
          <a:lstStyle/>
          <a:p>
            <a:pPr algn="ctr"/>
            <a:r>
              <a:rPr lang="en-US" dirty="0"/>
              <a:t>Strategic Financial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E17E5-C1B3-9B49-A1EC-4730FF42C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595" y="1381539"/>
            <a:ext cx="7181021" cy="484035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Much work and many needs</a:t>
            </a:r>
          </a:p>
          <a:p>
            <a:pPr lvl="1"/>
            <a:r>
              <a:rPr lang="en-US" b="1" i="1" dirty="0"/>
              <a:t>Considerable effort to date</a:t>
            </a:r>
          </a:p>
          <a:p>
            <a:pPr lvl="1"/>
            <a:r>
              <a:rPr lang="en-US" b="1" i="1" dirty="0"/>
              <a:t>Iterative improvements needed</a:t>
            </a:r>
            <a:endParaRPr lang="en-US" dirty="0"/>
          </a:p>
          <a:p>
            <a:r>
              <a:rPr lang="en-US" dirty="0"/>
              <a:t>How do you pay for all these competing demands</a:t>
            </a:r>
          </a:p>
          <a:p>
            <a:pPr lvl="1"/>
            <a:r>
              <a:rPr lang="en-US" b="1" i="1" dirty="0"/>
              <a:t>Funding gaps in key service areas</a:t>
            </a:r>
          </a:p>
          <a:p>
            <a:pPr lvl="2"/>
            <a:r>
              <a:rPr lang="en-US" b="1" i="1" dirty="0"/>
              <a:t>Sheriff</a:t>
            </a:r>
          </a:p>
          <a:p>
            <a:pPr lvl="2"/>
            <a:r>
              <a:rPr lang="en-US" b="1" i="1" dirty="0"/>
              <a:t>Road</a:t>
            </a:r>
          </a:p>
          <a:p>
            <a:pPr lvl="2"/>
            <a:r>
              <a:rPr lang="en-US" b="1" i="1" dirty="0"/>
              <a:t>Fairgrounds</a:t>
            </a:r>
            <a:endParaRPr lang="en-US" dirty="0"/>
          </a:p>
          <a:p>
            <a:r>
              <a:rPr lang="en-US" dirty="0"/>
              <a:t>Do you have a short-term and long-term financial approach to moving forward and paying for your needs and the work before you?</a:t>
            </a:r>
          </a:p>
          <a:p>
            <a:pPr lvl="1"/>
            <a:r>
              <a:rPr lang="en-US" b="1" i="1" dirty="0"/>
              <a:t>Short-term to mid-term funding gaps as noted above</a:t>
            </a:r>
          </a:p>
          <a:p>
            <a:pPr lvl="1"/>
            <a:r>
              <a:rPr lang="en-US" b="1" i="1" dirty="0"/>
              <a:t>Long-term funding identified</a:t>
            </a:r>
          </a:p>
          <a:p>
            <a:pPr lvl="1"/>
            <a:r>
              <a:rPr lang="en-US" b="1" i="1" dirty="0"/>
              <a:t>Plan needed for anticipated surplus</a:t>
            </a:r>
            <a:endParaRPr lang="en-US" dirty="0"/>
          </a:p>
          <a:p>
            <a:r>
              <a:rPr lang="en-US" dirty="0"/>
              <a:t>Is your plan flexible to help address the unknowns as they occur?</a:t>
            </a:r>
          </a:p>
          <a:p>
            <a:pPr lvl="1"/>
            <a:r>
              <a:rPr lang="en-US" b="1" i="1" dirty="0"/>
              <a:t>Contingencies sufficient in many areas</a:t>
            </a:r>
          </a:p>
          <a:p>
            <a:pPr lvl="1"/>
            <a:r>
              <a:rPr lang="en-US" b="1" i="1" dirty="0"/>
              <a:t>Next 4-5 years require significant prudence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66F753-6304-8969-373F-21BC48D09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14F9-F175-EE42-8FED-71DB764CF8AD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57702C-4C3F-BC3E-AC19-91BD7A1580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268759" y="4841854"/>
            <a:ext cx="1056503" cy="105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168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0982C-FD27-2E4F-872C-7CD4B7BEA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77874"/>
          </a:xfrm>
        </p:spPr>
        <p:txBody>
          <a:bodyPr/>
          <a:lstStyle/>
          <a:p>
            <a:pPr algn="ctr"/>
            <a:r>
              <a:rPr lang="en-US" dirty="0"/>
              <a:t>Sheriff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109CB-6927-3C49-BE9C-C19561A3E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8507" y="1143001"/>
            <a:ext cx="6838122" cy="546652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Staffing</a:t>
            </a:r>
          </a:p>
          <a:p>
            <a:pPr lvl="1"/>
            <a:r>
              <a:rPr lang="en-US" dirty="0"/>
              <a:t>Adequate patrol staffing/patrol to problem areas</a:t>
            </a:r>
          </a:p>
          <a:p>
            <a:pPr lvl="2"/>
            <a:r>
              <a:rPr lang="en-US" b="1" i="1" dirty="0"/>
              <a:t>Plan in place to staff to strategic plan levels</a:t>
            </a:r>
          </a:p>
          <a:p>
            <a:pPr lvl="1"/>
            <a:r>
              <a:rPr lang="en-US" dirty="0"/>
              <a:t>Court security</a:t>
            </a:r>
          </a:p>
          <a:p>
            <a:pPr lvl="2"/>
            <a:r>
              <a:rPr lang="en-US" b="1" i="1" dirty="0"/>
              <a:t>Pending funding</a:t>
            </a:r>
          </a:p>
          <a:p>
            <a:pPr lvl="1"/>
            <a:r>
              <a:rPr lang="en-US" dirty="0"/>
              <a:t>Mental health and administrative support staff</a:t>
            </a:r>
          </a:p>
          <a:p>
            <a:pPr lvl="2"/>
            <a:r>
              <a:rPr lang="en-US" b="1" i="1" dirty="0"/>
              <a:t>Pending funding</a:t>
            </a:r>
            <a:endParaRPr lang="en-US" dirty="0"/>
          </a:p>
          <a:p>
            <a:r>
              <a:rPr lang="en-US" dirty="0"/>
              <a:t>Patrol vehicle replacement</a:t>
            </a:r>
          </a:p>
          <a:p>
            <a:pPr lvl="1"/>
            <a:r>
              <a:rPr lang="en-US" b="1" i="1" dirty="0"/>
              <a:t>Significant replacement in FY 2024</a:t>
            </a:r>
          </a:p>
          <a:p>
            <a:pPr lvl="1"/>
            <a:r>
              <a:rPr lang="en-US" b="1" i="1" dirty="0"/>
              <a:t>Limited replacement needed next 4-5 years</a:t>
            </a:r>
          </a:p>
          <a:p>
            <a:pPr lvl="1"/>
            <a:r>
              <a:rPr lang="en-US" b="1" i="1" dirty="0"/>
              <a:t>Opportunity FY 2030+ to fund scheduled replacement</a:t>
            </a:r>
            <a:endParaRPr lang="en-US" dirty="0"/>
          </a:p>
          <a:p>
            <a:r>
              <a:rPr lang="en-US" dirty="0"/>
              <a:t>Training and time to street</a:t>
            </a:r>
          </a:p>
          <a:p>
            <a:pPr lvl="1"/>
            <a:r>
              <a:rPr lang="en-US" b="1" i="1" dirty="0"/>
              <a:t>Ongoing structural issue </a:t>
            </a:r>
            <a:endParaRPr lang="en-US" dirty="0"/>
          </a:p>
          <a:p>
            <a:r>
              <a:rPr lang="en-US" dirty="0"/>
              <a:t>Funding to meet law enforcement services to community</a:t>
            </a:r>
          </a:p>
          <a:p>
            <a:pPr lvl="1"/>
            <a:r>
              <a:rPr lang="en-US" b="1" i="1" dirty="0"/>
              <a:t>Funding gap for five-year plan</a:t>
            </a:r>
          </a:p>
          <a:p>
            <a:pPr lvl="1"/>
            <a:r>
              <a:rPr lang="en-US" b="1" i="1" dirty="0"/>
              <a:t>Manageable with exception of:</a:t>
            </a:r>
          </a:p>
          <a:p>
            <a:pPr lvl="2"/>
            <a:r>
              <a:rPr lang="en-US" b="1" i="1" dirty="0"/>
              <a:t>Justice Center occupancy costs</a:t>
            </a:r>
          </a:p>
          <a:p>
            <a:pPr lvl="2"/>
            <a:r>
              <a:rPr lang="en-US" b="1" i="1" dirty="0"/>
              <a:t>Potential significant labor increase costs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3EA351-DE57-9E61-547C-7B18BEB63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14F9-F175-EE42-8FED-71DB764CF8AD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BE642F-0297-E780-00AE-49CC791731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268759" y="4841854"/>
            <a:ext cx="1056503" cy="105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236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1F801-75E1-C140-BFD9-BBE2D7EB9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67326"/>
          </a:xfrm>
        </p:spPr>
        <p:txBody>
          <a:bodyPr/>
          <a:lstStyle/>
          <a:p>
            <a:pPr algn="ctr"/>
            <a:r>
              <a:rPr lang="en-US" dirty="0"/>
              <a:t>District Attorney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A5A02-F978-774F-AC54-735B2C7FA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505" y="1510748"/>
            <a:ext cx="6964846" cy="397922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Staffing</a:t>
            </a:r>
          </a:p>
          <a:p>
            <a:pPr lvl="1"/>
            <a:r>
              <a:rPr lang="en-US" dirty="0"/>
              <a:t>Retain Deputy DA</a:t>
            </a:r>
          </a:p>
          <a:p>
            <a:pPr lvl="1"/>
            <a:r>
              <a:rPr lang="en-US" dirty="0"/>
              <a:t>Need experience prosecutor, discovery clerk, office administrator</a:t>
            </a:r>
          </a:p>
          <a:p>
            <a:pPr lvl="1"/>
            <a:r>
              <a:rPr lang="en-US" dirty="0"/>
              <a:t>Reducing workload so not in continual crisis</a:t>
            </a:r>
          </a:p>
          <a:p>
            <a:pPr lvl="1"/>
            <a:r>
              <a:rPr lang="en-US" dirty="0"/>
              <a:t>Childcare and workforce housing</a:t>
            </a:r>
          </a:p>
          <a:p>
            <a:pPr marL="457200" lvl="1" indent="0">
              <a:buNone/>
            </a:pPr>
            <a:r>
              <a:rPr lang="en-US" b="1" i="1" dirty="0"/>
              <a:t>Key positions filled, challenges remain</a:t>
            </a:r>
          </a:p>
          <a:p>
            <a:pPr lvl="1"/>
            <a:endParaRPr lang="en-US" dirty="0"/>
          </a:p>
          <a:p>
            <a:r>
              <a:rPr lang="en-US" dirty="0"/>
              <a:t>Facilities --- Need office space</a:t>
            </a:r>
          </a:p>
          <a:p>
            <a:pPr lvl="1"/>
            <a:r>
              <a:rPr lang="en-US" b="1" i="1" dirty="0"/>
              <a:t>Justice Center</a:t>
            </a:r>
            <a:endParaRPr lang="en-US" dirty="0"/>
          </a:p>
          <a:p>
            <a:r>
              <a:rPr lang="en-US" dirty="0"/>
              <a:t>Processing digital evidence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B81A38-14F6-8995-4987-BDEE16965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14F9-F175-EE42-8FED-71DB764CF8AD}" type="slidenum">
              <a:rPr lang="en-US" smtClean="0"/>
              <a:t>15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4387F5C-938F-9DC2-7048-977BD1E4B8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268759" y="4841854"/>
            <a:ext cx="1056503" cy="105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8945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56983-C9A0-9848-95AC-4FA09687C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842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Juvenile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BB4CA-B3BB-7545-814F-BCF364C00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596" y="1302026"/>
            <a:ext cx="6979754" cy="418794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Number of mental health youth entering system and bed capacity</a:t>
            </a:r>
          </a:p>
          <a:p>
            <a:endParaRPr lang="en-US" dirty="0"/>
          </a:p>
          <a:p>
            <a:r>
              <a:rPr lang="en-US" dirty="0"/>
              <a:t>Decreased number of treatment beds available to youth</a:t>
            </a:r>
          </a:p>
          <a:p>
            <a:endParaRPr lang="en-US" dirty="0"/>
          </a:p>
          <a:p>
            <a:r>
              <a:rPr lang="en-US" dirty="0"/>
              <a:t>State-mandated automatic expunctions for all misdemeanors</a:t>
            </a:r>
          </a:p>
          <a:p>
            <a:endParaRPr lang="en-US" dirty="0"/>
          </a:p>
          <a:p>
            <a:r>
              <a:rPr lang="en-US" dirty="0"/>
              <a:t>Dependable vehicles</a:t>
            </a:r>
          </a:p>
          <a:p>
            <a:pPr lvl="1"/>
            <a:r>
              <a:rPr lang="en-US" b="1" i="1" dirty="0"/>
              <a:t>Replacement vehicles budgeted/planned</a:t>
            </a:r>
          </a:p>
          <a:p>
            <a:endParaRPr lang="en-US" dirty="0"/>
          </a:p>
          <a:p>
            <a:r>
              <a:rPr lang="en-US" dirty="0"/>
              <a:t>Funding for detention &amp; psych exams/curriculum for groups &amp; parents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5CF236-FC76-226A-1063-5E8A06A77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14F9-F175-EE42-8FED-71DB764CF8AD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443544-0A45-5B58-09A5-67277F8C47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268759" y="4841854"/>
            <a:ext cx="1056503" cy="105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7830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84871-8013-D44C-B0AE-21271EA9F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Legal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CBD5D-48D0-C646-AA11-4CA8BF738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027" y="1578349"/>
            <a:ext cx="7209964" cy="4320007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900"/>
              </a:spcAft>
            </a:pPr>
            <a:r>
              <a:rPr lang="en-US" dirty="0"/>
              <a:t>Staff retention</a:t>
            </a:r>
          </a:p>
          <a:p>
            <a:pPr lvl="1">
              <a:spcAft>
                <a:spcPts val="900"/>
              </a:spcAft>
            </a:pPr>
            <a:r>
              <a:rPr lang="en-US" b="1" i="1" dirty="0"/>
              <a:t>Staff vacancy filled</a:t>
            </a:r>
          </a:p>
          <a:p>
            <a:pPr>
              <a:spcAft>
                <a:spcPts val="900"/>
              </a:spcAft>
            </a:pPr>
            <a:r>
              <a:rPr lang="en-US" dirty="0"/>
              <a:t>Anticipated legislative changes to local government administration</a:t>
            </a:r>
          </a:p>
          <a:p>
            <a:pPr>
              <a:spcAft>
                <a:spcPts val="900"/>
              </a:spcAft>
            </a:pPr>
            <a:r>
              <a:rPr lang="en-US" dirty="0"/>
              <a:t>Confidential offices, meeting room space and access to personnel</a:t>
            </a:r>
          </a:p>
          <a:p>
            <a:pPr lvl="1">
              <a:spcAft>
                <a:spcPts val="900"/>
              </a:spcAft>
            </a:pPr>
            <a:r>
              <a:rPr lang="en-US" b="1" i="1" dirty="0"/>
              <a:t>Pending </a:t>
            </a:r>
          </a:p>
          <a:p>
            <a:pPr>
              <a:spcAft>
                <a:spcPts val="900"/>
              </a:spcAft>
            </a:pPr>
            <a:r>
              <a:rPr lang="en-US" dirty="0"/>
              <a:t>Access to reliable legal research database</a:t>
            </a:r>
          </a:p>
          <a:p>
            <a:pPr lvl="1">
              <a:spcAft>
                <a:spcPts val="900"/>
              </a:spcAft>
            </a:pPr>
            <a:r>
              <a:rPr lang="en-US" b="1" i="1" dirty="0"/>
              <a:t>Funded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3D69E5-E67C-039A-1A39-D6F52099A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14F9-F175-EE42-8FED-71DB764CF8AD}" type="slidenum">
              <a:rPr lang="en-US" smtClean="0"/>
              <a:t>17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8DD149-10BC-36FD-ED61-0DC939975A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268759" y="4841854"/>
            <a:ext cx="1056503" cy="105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3792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DD931-E5BB-3D4A-BAA0-C4C136E90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9451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IT/GIS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8AD72-B74E-6240-BC4D-F25A8911F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7411" y="1451112"/>
            <a:ext cx="6867939" cy="463163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Staff availability and turnover</a:t>
            </a:r>
          </a:p>
          <a:p>
            <a:pPr lvl="1"/>
            <a:r>
              <a:rPr lang="en-US" b="1" i="1" dirty="0"/>
              <a:t>Level one support</a:t>
            </a:r>
          </a:p>
          <a:p>
            <a:endParaRPr lang="en-US" dirty="0"/>
          </a:p>
          <a:p>
            <a:r>
              <a:rPr lang="en-US" dirty="0"/>
              <a:t>Rising cost and complexity of Disaster Recovery and Cyber Security</a:t>
            </a:r>
          </a:p>
          <a:p>
            <a:endParaRPr lang="en-US" dirty="0"/>
          </a:p>
          <a:p>
            <a:r>
              <a:rPr lang="en-US" dirty="0"/>
              <a:t>Technology upgrades</a:t>
            </a:r>
          </a:p>
          <a:p>
            <a:pPr lvl="1"/>
            <a:r>
              <a:rPr lang="en-US" b="1" i="1" dirty="0"/>
              <a:t>ERP</a:t>
            </a:r>
          </a:p>
          <a:p>
            <a:pPr lvl="1"/>
            <a:r>
              <a:rPr lang="en-US" b="1" i="1" dirty="0"/>
              <a:t>HRIS</a:t>
            </a:r>
          </a:p>
          <a:p>
            <a:endParaRPr lang="en-US" dirty="0"/>
          </a:p>
          <a:p>
            <a:r>
              <a:rPr lang="en-US" dirty="0"/>
              <a:t>Rising cost of equipment and supply of product</a:t>
            </a:r>
          </a:p>
          <a:p>
            <a:pPr lvl="1"/>
            <a:r>
              <a:rPr lang="en-US" b="1" i="1" dirty="0"/>
              <a:t>Supply issues persist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84433E-B94C-AE42-D5EB-E58120568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14F9-F175-EE42-8FED-71DB764CF8AD}" type="slidenum">
              <a:rPr lang="en-US" smtClean="0"/>
              <a:t>18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0ED165F-FCA4-3724-0136-08011376DE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268759" y="4841854"/>
            <a:ext cx="1056503" cy="105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4362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AF35B-153E-E448-A60D-4BB292B33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17022"/>
          </a:xfrm>
        </p:spPr>
        <p:txBody>
          <a:bodyPr/>
          <a:lstStyle/>
          <a:p>
            <a:pPr algn="ctr"/>
            <a:r>
              <a:rPr lang="en-US" dirty="0"/>
              <a:t>Human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ECBD3-6FCB-874D-A832-F65987101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7411" y="1510747"/>
            <a:ext cx="6867939" cy="43876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Evolving employment law</a:t>
            </a:r>
          </a:p>
          <a:p>
            <a:endParaRPr lang="en-US" dirty="0"/>
          </a:p>
          <a:p>
            <a:r>
              <a:rPr lang="en-US" dirty="0"/>
              <a:t>Changing/ongoing post pandemic labor market/shortage/skills</a:t>
            </a:r>
          </a:p>
          <a:p>
            <a:endParaRPr lang="en-US" dirty="0"/>
          </a:p>
          <a:p>
            <a:r>
              <a:rPr lang="en-US" dirty="0"/>
              <a:t>Workforce housing to attract and retain staff</a:t>
            </a:r>
          </a:p>
          <a:p>
            <a:endParaRPr lang="en-US" dirty="0"/>
          </a:p>
          <a:p>
            <a:r>
              <a:rPr lang="en-US" dirty="0"/>
              <a:t>Enhanced background checks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b="1" i="1" dirty="0"/>
              <a:t>HR Roadmap draft received</a:t>
            </a:r>
          </a:p>
          <a:p>
            <a:pPr marL="457200" lvl="1" indent="0">
              <a:buNone/>
            </a:pPr>
            <a:r>
              <a:rPr lang="en-US" b="1" i="1" dirty="0"/>
              <a:t>Minimum staffing funded</a:t>
            </a:r>
          </a:p>
          <a:p>
            <a:pPr marL="457200" lvl="1" indent="0">
              <a:buNone/>
            </a:pPr>
            <a:r>
              <a:rPr lang="en-US" b="1" i="1" dirty="0"/>
              <a:t>HRIS </a:t>
            </a:r>
          </a:p>
          <a:p>
            <a:pPr marL="457200" lvl="1" indent="0">
              <a:buNone/>
            </a:pPr>
            <a:endParaRPr lang="en-US" b="1" i="1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08E076-2D74-BBB1-63B8-D41474AF4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14F9-F175-EE42-8FED-71DB764CF8AD}" type="slidenum">
              <a:rPr lang="en-US" smtClean="0"/>
              <a:t>19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175102-930C-9E55-4EBE-614B0BAFE3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268759" y="4841854"/>
            <a:ext cx="1056503" cy="105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237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34177-EE23-AA43-ADC9-D03A22015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Future Trends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8D66E-D825-5647-A1CE-A0FA3EFE5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6326" y="1690689"/>
            <a:ext cx="7099024" cy="326350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Population growth and changing face of communities</a:t>
            </a:r>
          </a:p>
          <a:p>
            <a:r>
              <a:rPr lang="en-US" dirty="0"/>
              <a:t>Post pandemic world</a:t>
            </a:r>
          </a:p>
          <a:p>
            <a:r>
              <a:rPr lang="en-US" dirty="0"/>
              <a:t>Loss of respect for authority and government</a:t>
            </a:r>
          </a:p>
          <a:p>
            <a:r>
              <a:rPr lang="en-US" dirty="0"/>
              <a:t>Violence in society</a:t>
            </a:r>
          </a:p>
          <a:p>
            <a:r>
              <a:rPr lang="en-US" b="1" i="1" dirty="0"/>
              <a:t>Increase in drug/mental health related activities</a:t>
            </a:r>
          </a:p>
          <a:p>
            <a:r>
              <a:rPr lang="en-US" dirty="0"/>
              <a:t>Political and social fragmentation of society</a:t>
            </a:r>
          </a:p>
          <a:p>
            <a:r>
              <a:rPr lang="en-US" dirty="0"/>
              <a:t>Terrorism --- foreign and domestic</a:t>
            </a:r>
          </a:p>
          <a:p>
            <a:r>
              <a:rPr lang="en-US" dirty="0"/>
              <a:t>24-hour news cycle and the information feed</a:t>
            </a:r>
          </a:p>
          <a:p>
            <a:r>
              <a:rPr lang="en-US" dirty="0"/>
              <a:t>Inflation and rising costs of products and services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DB8B4-C566-9A3F-E26B-E0A422E51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14F9-F175-EE42-8FED-71DB764CF8AD}" type="slidenum">
              <a:rPr lang="en-US" smtClean="0"/>
              <a:t>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4FF0056-2C25-94CD-D256-6E9C04E558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268759" y="4841854"/>
            <a:ext cx="1056503" cy="105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2351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6D8B9-8A6C-9F40-BF52-84026DC7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07083"/>
          </a:xfrm>
        </p:spPr>
        <p:txBody>
          <a:bodyPr/>
          <a:lstStyle/>
          <a:p>
            <a:pPr algn="ctr"/>
            <a:r>
              <a:rPr lang="en-US" dirty="0"/>
              <a:t>Facilities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08192-D1ED-5240-B6DA-FBF0FFB0C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61" y="1490871"/>
            <a:ext cx="6942482" cy="4243448"/>
          </a:xfrm>
        </p:spPr>
        <p:txBody>
          <a:bodyPr>
            <a:normAutofit fontScale="92500"/>
          </a:bodyPr>
          <a:lstStyle/>
          <a:p>
            <a:r>
              <a:rPr lang="en-US" dirty="0"/>
              <a:t>Technical skills to serve new Justice Center/building improvements</a:t>
            </a:r>
          </a:p>
          <a:p>
            <a:pPr lvl="1"/>
            <a:r>
              <a:rPr lang="en-US" b="1" dirty="0"/>
              <a:t>Pending</a:t>
            </a:r>
          </a:p>
          <a:p>
            <a:pPr lvl="1"/>
            <a:r>
              <a:rPr lang="en-US" b="1" dirty="0"/>
              <a:t>Combination of staffing/outsourcing</a:t>
            </a:r>
          </a:p>
          <a:p>
            <a:r>
              <a:rPr lang="en-US" dirty="0"/>
              <a:t>Renovation of old Courthouse</a:t>
            </a:r>
          </a:p>
          <a:p>
            <a:pPr lvl="1"/>
            <a:r>
              <a:rPr lang="en-US" b="1" i="1" dirty="0"/>
              <a:t>Pending</a:t>
            </a:r>
            <a:endParaRPr lang="en-US" dirty="0"/>
          </a:p>
          <a:p>
            <a:r>
              <a:rPr lang="en-US" dirty="0"/>
              <a:t>Repurposing buildings and space being vacated</a:t>
            </a:r>
          </a:p>
          <a:p>
            <a:pPr lvl="1"/>
            <a:r>
              <a:rPr lang="en-US" b="1" i="1" dirty="0"/>
              <a:t>Pending</a:t>
            </a:r>
          </a:p>
          <a:p>
            <a:r>
              <a:rPr lang="en-US" dirty="0"/>
              <a:t>Staffing/outside contracting/additional vehicle</a:t>
            </a:r>
          </a:p>
          <a:p>
            <a:pPr lvl="1"/>
            <a:r>
              <a:rPr lang="en-US" b="1" i="1" dirty="0"/>
              <a:t>Secured pickup from SO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0429FC-1D1F-1198-A0AB-1F67164D8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14F9-F175-EE42-8FED-71DB764CF8AD}" type="slidenum">
              <a:rPr lang="en-US" smtClean="0"/>
              <a:t>20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B844A3-9017-3E4B-C9CF-F884042631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268759" y="4841854"/>
            <a:ext cx="1056503" cy="105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8708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318B3-0F33-054F-B6E1-201FD23A1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67718"/>
            <a:ext cx="7886700" cy="705100"/>
          </a:xfrm>
        </p:spPr>
        <p:txBody>
          <a:bodyPr/>
          <a:lstStyle/>
          <a:p>
            <a:pPr algn="ctr"/>
            <a:r>
              <a:rPr lang="en-US" dirty="0"/>
              <a:t>Finance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7A31E-69E3-D044-BDA2-926E0559C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4865" y="1325563"/>
            <a:ext cx="6860485" cy="518353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New ERP &amp; associated integrated software</a:t>
            </a:r>
          </a:p>
          <a:p>
            <a:pPr lvl="1"/>
            <a:r>
              <a:rPr lang="en-US" b="1" i="1" dirty="0"/>
              <a:t>ERP – GL/AP/Budget Go Live Q4</a:t>
            </a:r>
          </a:p>
          <a:p>
            <a:pPr lvl="1"/>
            <a:r>
              <a:rPr lang="en-US" b="1" i="1" dirty="0"/>
              <a:t>Expand AR use</a:t>
            </a:r>
          </a:p>
          <a:p>
            <a:pPr lvl="1"/>
            <a:r>
              <a:rPr lang="en-US" b="1" i="1" dirty="0"/>
              <a:t>Additional application</a:t>
            </a:r>
            <a:endParaRPr lang="en-US" dirty="0"/>
          </a:p>
          <a:p>
            <a:r>
              <a:rPr lang="en-US" dirty="0"/>
              <a:t>Improvement of reporting and transparency for departments &amp; public</a:t>
            </a:r>
          </a:p>
          <a:p>
            <a:pPr lvl="1"/>
            <a:r>
              <a:rPr lang="en-US" b="1" i="1" dirty="0"/>
              <a:t>Incremental budget and reporting improvements</a:t>
            </a:r>
            <a:endParaRPr lang="en-US" dirty="0"/>
          </a:p>
          <a:p>
            <a:r>
              <a:rPr lang="en-US" dirty="0"/>
              <a:t>Forecasting and management of investments</a:t>
            </a:r>
          </a:p>
          <a:p>
            <a:pPr lvl="1"/>
            <a:r>
              <a:rPr lang="en-US" b="1" i="1" dirty="0"/>
              <a:t>Implementation of cash forecasting</a:t>
            </a:r>
          </a:p>
          <a:p>
            <a:pPr lvl="1"/>
            <a:r>
              <a:rPr lang="en-US" b="1" i="1" dirty="0"/>
              <a:t>Outsourced investment management (GPA)</a:t>
            </a:r>
          </a:p>
          <a:p>
            <a:pPr lvl="1"/>
            <a:r>
              <a:rPr lang="en-US" b="1" i="1" dirty="0"/>
              <a:t>Updated investment policy </a:t>
            </a:r>
            <a:endParaRPr lang="en-US" dirty="0"/>
          </a:p>
          <a:p>
            <a:r>
              <a:rPr lang="en-US" dirty="0"/>
              <a:t>Enhanced storage solutions to allow a move toward paperless</a:t>
            </a:r>
          </a:p>
          <a:p>
            <a:r>
              <a:rPr lang="en-US" b="1" i="1" dirty="0"/>
              <a:t>New staff</a:t>
            </a:r>
          </a:p>
          <a:p>
            <a:r>
              <a:rPr lang="en-US" b="1" i="1" dirty="0"/>
              <a:t>Recruitment for Senior Accountant position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B6D4A7-54BA-EDE5-CA2A-55F667468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14F9-F175-EE42-8FED-71DB764CF8AD}" type="slidenum">
              <a:rPr lang="en-US" smtClean="0"/>
              <a:t>21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6020B57-6D24-1BB4-D361-5A7119A554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268759" y="4841854"/>
            <a:ext cx="1056503" cy="105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7441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E1B5F-2D78-9E44-9CA8-BDE582167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97752"/>
          </a:xfrm>
        </p:spPr>
        <p:txBody>
          <a:bodyPr/>
          <a:lstStyle/>
          <a:p>
            <a:pPr algn="ctr"/>
            <a:r>
              <a:rPr lang="en-US" dirty="0"/>
              <a:t>Health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5A75C-F2C6-4D4C-99F9-FA7315CD5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3110" y="1560443"/>
            <a:ext cx="6853031" cy="410843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Staffing/Space/Technology/Training</a:t>
            </a:r>
          </a:p>
          <a:p>
            <a:endParaRPr lang="en-US" dirty="0"/>
          </a:p>
          <a:p>
            <a:r>
              <a:rPr lang="en-US" dirty="0"/>
              <a:t>Operation within underfunded federal, state &amp; local system</a:t>
            </a:r>
          </a:p>
          <a:p>
            <a:endParaRPr lang="en-US" dirty="0"/>
          </a:p>
          <a:p>
            <a:r>
              <a:rPr lang="en-US" dirty="0"/>
              <a:t>Engagement in care amidst distrust &amp; disinformation (60% vaccination rate)</a:t>
            </a:r>
          </a:p>
          <a:p>
            <a:endParaRPr lang="en-US" dirty="0"/>
          </a:p>
          <a:p>
            <a:r>
              <a:rPr lang="en-US" dirty="0"/>
              <a:t>Clinical space --- intake &amp; waiting, exam rooms, laboratory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7E73C-3394-56FB-9D9D-FCC89A508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14F9-F175-EE42-8FED-71DB764CF8AD}" type="slidenum">
              <a:rPr lang="en-US" smtClean="0"/>
              <a:t>22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964EEA5-F11A-197B-E810-7179C12999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268759" y="4841854"/>
            <a:ext cx="1056503" cy="105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6717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AE0CC-5DB9-5A42-99E6-E467B8055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98361"/>
          </a:xfrm>
        </p:spPr>
        <p:txBody>
          <a:bodyPr/>
          <a:lstStyle/>
          <a:p>
            <a:pPr algn="ctr"/>
            <a:r>
              <a:rPr lang="en-US" dirty="0"/>
              <a:t>Library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4DD63-622F-144E-8330-256DBAFB1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6144" y="1282148"/>
            <a:ext cx="7069207" cy="448254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Adequate staffing</a:t>
            </a:r>
          </a:p>
          <a:p>
            <a:endParaRPr lang="en-US" dirty="0"/>
          </a:p>
          <a:p>
            <a:r>
              <a:rPr lang="en-US" dirty="0"/>
              <a:t>Technology upgrades/updates</a:t>
            </a:r>
          </a:p>
          <a:p>
            <a:endParaRPr lang="en-US" dirty="0"/>
          </a:p>
          <a:p>
            <a:r>
              <a:rPr lang="en-US" dirty="0"/>
              <a:t>Upgrades to facility, including ADA compliancy/safety &amp; security</a:t>
            </a:r>
          </a:p>
          <a:p>
            <a:endParaRPr lang="en-US" dirty="0"/>
          </a:p>
          <a:p>
            <a:r>
              <a:rPr lang="en-US" dirty="0"/>
              <a:t>Financial resources to support collection development, programming, new services and outreach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i="1" dirty="0"/>
              <a:t>Strategic Planning effort underway</a:t>
            </a:r>
          </a:p>
          <a:p>
            <a:pPr marL="0" indent="0">
              <a:buNone/>
            </a:pPr>
            <a:r>
              <a:rPr lang="en-US" b="1" i="1" dirty="0"/>
              <a:t>Outreach to rural residents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1BBD03-9A16-6CFA-D522-15E9022FF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14F9-F175-EE42-8FED-71DB764CF8AD}" type="slidenum">
              <a:rPr lang="en-US" smtClean="0"/>
              <a:t>23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F529C23-D964-6E2B-FBEA-341268B017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268759" y="4832586"/>
            <a:ext cx="1056503" cy="105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031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BD0F1-4B67-9C4B-9F8E-AA4CB14D6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7996"/>
          </a:xfrm>
        </p:spPr>
        <p:txBody>
          <a:bodyPr/>
          <a:lstStyle/>
          <a:p>
            <a:pPr algn="ctr"/>
            <a:r>
              <a:rPr lang="en-US" dirty="0"/>
              <a:t>County Clerk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55213-3979-344D-AE4A-8E840E229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6143" y="1421295"/>
            <a:ext cx="7069207" cy="401540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Preparation for Presidential election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Expanding election board or purchase of additional equipment</a:t>
            </a:r>
          </a:p>
          <a:p>
            <a:endParaRPr lang="en-US" dirty="0"/>
          </a:p>
          <a:p>
            <a:r>
              <a:rPr lang="en-US" dirty="0"/>
              <a:t>Potential new legislation related to registration &amp; voting</a:t>
            </a:r>
          </a:p>
          <a:p>
            <a:pPr lvl="1"/>
            <a:r>
              <a:rPr lang="en-US" dirty="0"/>
              <a:t>Ran</a:t>
            </a:r>
            <a:r>
              <a:rPr lang="en-US" b="1" i="1" dirty="0"/>
              <a:t>ked choice voting ballot measure</a:t>
            </a:r>
          </a:p>
          <a:p>
            <a:endParaRPr lang="en-US" dirty="0"/>
          </a:p>
          <a:p>
            <a:r>
              <a:rPr lang="en-US" dirty="0"/>
              <a:t>Helion changes and increases</a:t>
            </a:r>
          </a:p>
          <a:p>
            <a:endParaRPr lang="en-US" dirty="0"/>
          </a:p>
          <a:p>
            <a:r>
              <a:rPr lang="en-US" dirty="0"/>
              <a:t>Timing of Courthouse remodel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A1DA59-84ED-433F-359E-A5052AA16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14F9-F175-EE42-8FED-71DB764CF8AD}" type="slidenum">
              <a:rPr lang="en-US" smtClean="0"/>
              <a:t>24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4F839B-358E-4230-8FCC-9D8AB30FBC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268759" y="4841854"/>
            <a:ext cx="1056503" cy="105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0523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040E9-B980-DB4A-9E03-1A1586447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38117"/>
          </a:xfrm>
        </p:spPr>
        <p:txBody>
          <a:bodyPr/>
          <a:lstStyle/>
          <a:p>
            <a:pPr algn="ctr"/>
            <a:r>
              <a:rPr lang="en-US" dirty="0"/>
              <a:t>Assessor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A5AEA-74BD-8647-A7DF-8071BD803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5413" y="1461052"/>
            <a:ext cx="6949937" cy="402892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CAMA software conversion</a:t>
            </a:r>
          </a:p>
          <a:p>
            <a:endParaRPr lang="en-US" dirty="0"/>
          </a:p>
          <a:p>
            <a:r>
              <a:rPr lang="en-US" dirty="0"/>
              <a:t>Training and learning curve for new technology</a:t>
            </a:r>
          </a:p>
          <a:p>
            <a:endParaRPr lang="en-US" dirty="0"/>
          </a:p>
          <a:p>
            <a:r>
              <a:rPr lang="en-US" dirty="0"/>
              <a:t>Dwindling CAFFA grant</a:t>
            </a:r>
          </a:p>
          <a:p>
            <a:endParaRPr lang="en-US" dirty="0"/>
          </a:p>
          <a:p>
            <a:r>
              <a:rPr lang="en-US" dirty="0"/>
              <a:t>Staffing --- retirement and turnover</a:t>
            </a:r>
          </a:p>
          <a:p>
            <a:pPr lvl="1"/>
            <a:r>
              <a:rPr lang="en-US" b="1" i="1" dirty="0"/>
              <a:t>Addition of an FTE – funded with increased tax base</a:t>
            </a:r>
          </a:p>
          <a:p>
            <a:endParaRPr lang="en-US" dirty="0"/>
          </a:p>
          <a:p>
            <a:r>
              <a:rPr lang="en-US" dirty="0"/>
              <a:t>Adequate funding for County assessment and taxation program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C1EF6B-71A0-230C-6E5B-3CA6381DC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14F9-F175-EE42-8FED-71DB764CF8AD}" type="slidenum">
              <a:rPr lang="en-US" smtClean="0"/>
              <a:t>25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3821C45-2B69-6F68-0532-5443767BBC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268759" y="4841854"/>
            <a:ext cx="1056503" cy="105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0343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60530-80AB-7C42-9653-0DB03B242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97752"/>
          </a:xfrm>
        </p:spPr>
        <p:txBody>
          <a:bodyPr/>
          <a:lstStyle/>
          <a:p>
            <a:pPr algn="ctr"/>
            <a:r>
              <a:rPr lang="en-US" dirty="0"/>
              <a:t>Veterans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D7EB8-8CAD-DB43-AAC3-5B7417CB6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63" y="1690689"/>
            <a:ext cx="7190087" cy="379928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Staffing and certifications</a:t>
            </a:r>
          </a:p>
          <a:p>
            <a:pPr lvl="1"/>
            <a:r>
              <a:rPr lang="en-US" b="1" i="1" dirty="0"/>
              <a:t>Fully staffed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Suitable office space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6D46B7-30C2-183A-1E59-EC26B6DBA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14F9-F175-EE42-8FED-71DB764CF8AD}" type="slidenum">
              <a:rPr lang="en-US" smtClean="0"/>
              <a:t>26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79F0AC-2CCB-684F-2B25-D83E9E07F9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268759" y="4841854"/>
            <a:ext cx="1056503" cy="105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5800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A0C87-CAFE-CB42-A683-61F2531F9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Community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83A59-AD5C-B440-BD37-BE254E69C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8263" y="1690689"/>
            <a:ext cx="6897757" cy="420766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Staffing, recruitment and retention</a:t>
            </a:r>
          </a:p>
          <a:p>
            <a:endParaRPr lang="en-US" dirty="0"/>
          </a:p>
          <a:p>
            <a:r>
              <a:rPr lang="en-US" dirty="0"/>
              <a:t>Physical office space will be needed with growth/currently maxed out</a:t>
            </a:r>
          </a:p>
          <a:p>
            <a:endParaRPr lang="en-US" dirty="0"/>
          </a:p>
          <a:p>
            <a:r>
              <a:rPr lang="en-US" dirty="0"/>
              <a:t>Septic system fix in UGB</a:t>
            </a:r>
          </a:p>
          <a:p>
            <a:endParaRPr lang="en-US" dirty="0"/>
          </a:p>
          <a:p>
            <a:r>
              <a:rPr lang="en-US" dirty="0"/>
              <a:t>Digital plan review</a:t>
            </a:r>
          </a:p>
          <a:p>
            <a:endParaRPr lang="en-US" dirty="0"/>
          </a:p>
          <a:p>
            <a:r>
              <a:rPr lang="en-US" b="1" i="1" dirty="0"/>
              <a:t>Development slow down</a:t>
            </a:r>
          </a:p>
          <a:p>
            <a:r>
              <a:rPr lang="en-US" b="1" i="1" dirty="0"/>
              <a:t>Staffing 25% vacancy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B96AFA-0592-5903-9041-C10554591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14F9-F175-EE42-8FED-71DB764CF8AD}" type="slidenum">
              <a:rPr lang="en-US" smtClean="0"/>
              <a:t>27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815AC6D-4E63-C22C-9810-29BDCF34CB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268759" y="4841854"/>
            <a:ext cx="1056503" cy="105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5354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DE6F4-CCD2-EB4C-89ED-DBB2D42E6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7996"/>
          </a:xfrm>
        </p:spPr>
        <p:txBody>
          <a:bodyPr/>
          <a:lstStyle/>
          <a:p>
            <a:pPr algn="ctr"/>
            <a:r>
              <a:rPr lang="en-US" dirty="0"/>
              <a:t>Roads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346AE-AFF5-E94C-B371-FDFCE30D0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505" y="1282148"/>
            <a:ext cx="6964846" cy="46162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Staffing --- numerous retirements in next 5-7 years</a:t>
            </a:r>
          </a:p>
          <a:p>
            <a:r>
              <a:rPr lang="en-US" dirty="0"/>
              <a:t>Sharp Road</a:t>
            </a:r>
          </a:p>
          <a:p>
            <a:r>
              <a:rPr lang="en-US" dirty="0"/>
              <a:t>Johnson Creek</a:t>
            </a:r>
          </a:p>
          <a:p>
            <a:r>
              <a:rPr lang="en-US" dirty="0"/>
              <a:t>Evaluate options to address Juniper Canyon ingress/egress</a:t>
            </a:r>
          </a:p>
          <a:p>
            <a:r>
              <a:rPr lang="en-US" b="1" i="1" dirty="0"/>
              <a:t>TSP</a:t>
            </a:r>
          </a:p>
          <a:p>
            <a:r>
              <a:rPr lang="en-US" b="1" i="1" dirty="0"/>
              <a:t>Develop long-term service requirements</a:t>
            </a:r>
          </a:p>
          <a:p>
            <a:pPr lvl="1"/>
            <a:r>
              <a:rPr lang="en-US" b="1" i="1" dirty="0"/>
              <a:t>Funding alternatives</a:t>
            </a:r>
          </a:p>
          <a:p>
            <a:pPr lvl="2"/>
            <a:r>
              <a:rPr lang="en-US" b="1" i="1" dirty="0"/>
              <a:t>SDCs</a:t>
            </a:r>
          </a:p>
          <a:p>
            <a:pPr lvl="2"/>
            <a:r>
              <a:rPr lang="en-US" b="1" i="1" dirty="0"/>
              <a:t>Road utility fee</a:t>
            </a:r>
          </a:p>
          <a:p>
            <a:pPr lvl="2"/>
            <a:r>
              <a:rPr lang="en-US" b="1" i="1" dirty="0"/>
              <a:t>Registration fee</a:t>
            </a:r>
          </a:p>
          <a:p>
            <a:r>
              <a:rPr lang="en-US" b="1" i="1" dirty="0"/>
              <a:t>Develop facilities plan</a:t>
            </a:r>
          </a:p>
          <a:p>
            <a:r>
              <a:rPr lang="en-US" b="1" i="1" dirty="0"/>
              <a:t>Fleet management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5A1994-D01A-AF39-A252-CD293E9E0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14F9-F175-EE42-8FED-71DB764CF8AD}" type="slidenum">
              <a:rPr lang="en-US" smtClean="0"/>
              <a:t>28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AC37AE-5503-31C5-48C0-77E43C6067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268759" y="4841854"/>
            <a:ext cx="1056503" cy="105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4391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289DA-0D4D-944A-8F56-0D7020431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38117"/>
          </a:xfrm>
        </p:spPr>
        <p:txBody>
          <a:bodyPr/>
          <a:lstStyle/>
          <a:p>
            <a:pPr algn="ctr"/>
            <a:r>
              <a:rPr lang="en-US" dirty="0"/>
              <a:t>Landfill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C52A3-3A89-A248-A216-FE4C0C6E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9149" y="1361662"/>
            <a:ext cx="6986201" cy="513121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Evolving environmental regulations</a:t>
            </a:r>
          </a:p>
          <a:p>
            <a:endParaRPr lang="en-US" dirty="0"/>
          </a:p>
          <a:p>
            <a:r>
              <a:rPr lang="en-US" dirty="0"/>
              <a:t>Employee turnover</a:t>
            </a:r>
          </a:p>
          <a:p>
            <a:pPr lvl="1"/>
            <a:r>
              <a:rPr lang="en-US" dirty="0"/>
              <a:t>Internal promotions</a:t>
            </a:r>
          </a:p>
          <a:p>
            <a:pPr lvl="1"/>
            <a:r>
              <a:rPr lang="en-US" dirty="0"/>
              <a:t>Recruiting equipment operator(s)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Capital expenses and aging infrastructure</a:t>
            </a:r>
          </a:p>
          <a:p>
            <a:endParaRPr lang="en-US" dirty="0"/>
          </a:p>
          <a:p>
            <a:r>
              <a:rPr lang="en-US" dirty="0"/>
              <a:t>Communication --- Social media presence</a:t>
            </a:r>
          </a:p>
          <a:p>
            <a:endParaRPr lang="en-US" dirty="0"/>
          </a:p>
          <a:p>
            <a:r>
              <a:rPr lang="en-US" dirty="0"/>
              <a:t>Explore Jefferson County waste</a:t>
            </a:r>
          </a:p>
          <a:p>
            <a:pPr lvl="1"/>
            <a:r>
              <a:rPr lang="en-US" b="1" i="1" dirty="0"/>
              <a:t>Not financially beneficial</a:t>
            </a:r>
          </a:p>
          <a:p>
            <a:r>
              <a:rPr lang="en-US" b="1" i="1" dirty="0"/>
              <a:t>Solid Waste Management Plan update</a:t>
            </a:r>
          </a:p>
          <a:p>
            <a:r>
              <a:rPr lang="en-US" b="1" i="1" dirty="0"/>
              <a:t>Updated long-range financial modeling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451007-280E-32BF-CC1E-BE5475202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14F9-F175-EE42-8FED-71DB764CF8AD}" type="slidenum">
              <a:rPr lang="en-US" smtClean="0"/>
              <a:t>29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EA7EB1-0867-FC5C-F771-2D1B53BFDA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268759" y="4841854"/>
            <a:ext cx="1056503" cy="105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994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4DED1-B2C8-954B-97C0-ECC79722F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7996"/>
          </a:xfrm>
        </p:spPr>
        <p:txBody>
          <a:bodyPr/>
          <a:lstStyle/>
          <a:p>
            <a:pPr algn="ctr"/>
            <a:r>
              <a:rPr lang="en-US" dirty="0"/>
              <a:t>Organizational Wide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9F209-23E3-DE49-9629-3E2E47DEF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1235" y="1262270"/>
            <a:ext cx="7084115" cy="5377069"/>
          </a:xfrm>
        </p:spPr>
        <p:txBody>
          <a:bodyPr>
            <a:normAutofit lnSpcReduction="10000"/>
          </a:bodyPr>
          <a:lstStyle/>
          <a:p>
            <a:pPr>
              <a:spcAft>
                <a:spcPts val="900"/>
              </a:spcAft>
            </a:pPr>
            <a:r>
              <a:rPr lang="en-US" dirty="0"/>
              <a:t>Governance and administration</a:t>
            </a:r>
          </a:p>
          <a:p>
            <a:pPr lvl="1">
              <a:spcAft>
                <a:spcPts val="900"/>
              </a:spcAft>
            </a:pPr>
            <a:r>
              <a:rPr lang="en-US" b="1" i="1" dirty="0"/>
              <a:t>Added County Administrator</a:t>
            </a:r>
          </a:p>
          <a:p>
            <a:pPr lvl="1">
              <a:spcAft>
                <a:spcPts val="900"/>
              </a:spcAft>
            </a:pPr>
            <a:r>
              <a:rPr lang="en-US" b="1" i="1" dirty="0"/>
              <a:t>Pending governance decision</a:t>
            </a:r>
          </a:p>
          <a:p>
            <a:pPr lvl="1">
              <a:spcAft>
                <a:spcPts val="900"/>
              </a:spcAft>
            </a:pPr>
            <a:r>
              <a:rPr lang="en-US" b="1" i="1" dirty="0"/>
              <a:t>Lack unanimity on both</a:t>
            </a:r>
          </a:p>
          <a:p>
            <a:pPr>
              <a:spcAft>
                <a:spcPts val="900"/>
              </a:spcAft>
            </a:pPr>
            <a:r>
              <a:rPr lang="en-US" dirty="0"/>
              <a:t>Recruitment and retention</a:t>
            </a:r>
          </a:p>
          <a:p>
            <a:pPr lvl="1">
              <a:spcAft>
                <a:spcPts val="900"/>
              </a:spcAft>
            </a:pPr>
            <a:r>
              <a:rPr lang="en-US" b="1" i="1" dirty="0"/>
              <a:t>Enhanced recruiting process</a:t>
            </a:r>
          </a:p>
          <a:p>
            <a:pPr lvl="1">
              <a:spcAft>
                <a:spcPts val="900"/>
              </a:spcAft>
            </a:pPr>
            <a:r>
              <a:rPr lang="en-US" b="1" i="1" dirty="0"/>
              <a:t>HR Roadmap – need for additional improvements</a:t>
            </a:r>
          </a:p>
          <a:p>
            <a:pPr>
              <a:spcAft>
                <a:spcPts val="900"/>
              </a:spcAft>
            </a:pPr>
            <a:r>
              <a:rPr lang="en-US" dirty="0"/>
              <a:t>Facilities planning and development</a:t>
            </a:r>
          </a:p>
          <a:p>
            <a:pPr lvl="1">
              <a:spcAft>
                <a:spcPts val="900"/>
              </a:spcAft>
            </a:pPr>
            <a:r>
              <a:rPr lang="en-US" b="1" i="1" dirty="0"/>
              <a:t>Initial framework/concepts identified</a:t>
            </a:r>
          </a:p>
          <a:p>
            <a:pPr lvl="1">
              <a:spcAft>
                <a:spcPts val="900"/>
              </a:spcAft>
            </a:pPr>
            <a:r>
              <a:rPr lang="en-US" b="1" i="1" dirty="0"/>
              <a:t>Refinement and financing plan next steps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8315EE-01B3-7199-5530-206EDBE37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14F9-F175-EE42-8FED-71DB764CF8AD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C68DD3-7139-EB91-4A6F-631723EEF5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268759" y="4841854"/>
            <a:ext cx="1056503" cy="105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2494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3CECF-68A4-D042-B484-8EDAAA2B0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55229"/>
          </a:xfrm>
        </p:spPr>
        <p:txBody>
          <a:bodyPr/>
          <a:lstStyle/>
          <a:p>
            <a:pPr algn="ctr"/>
            <a:r>
              <a:rPr lang="en-US" dirty="0"/>
              <a:t>Fairgrounds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A9354-FA39-5749-BDFB-92C86A1C3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0534" y="1451112"/>
            <a:ext cx="7886700" cy="435333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Deferred maintenance and capital projects</a:t>
            </a:r>
          </a:p>
          <a:p>
            <a:pPr lvl="1"/>
            <a:r>
              <a:rPr lang="en-US" b="1" i="1" dirty="0"/>
              <a:t>Significant capital investment – grant funded FYs 2024-2025</a:t>
            </a:r>
          </a:p>
          <a:p>
            <a:endParaRPr lang="en-US" dirty="0"/>
          </a:p>
          <a:p>
            <a:r>
              <a:rPr lang="en-US" dirty="0"/>
              <a:t>Funding for new community hall</a:t>
            </a:r>
          </a:p>
          <a:p>
            <a:endParaRPr lang="en-US" dirty="0"/>
          </a:p>
          <a:p>
            <a:r>
              <a:rPr lang="en-US" dirty="0"/>
              <a:t>Vehicle --- Larger utility flatbed truck</a:t>
            </a:r>
          </a:p>
          <a:p>
            <a:endParaRPr lang="en-US" dirty="0"/>
          </a:p>
          <a:p>
            <a:r>
              <a:rPr lang="en-US" dirty="0"/>
              <a:t>Expand RV space rentals</a:t>
            </a:r>
          </a:p>
          <a:p>
            <a:pPr lvl="1"/>
            <a:r>
              <a:rPr lang="en-US" b="1" i="1" dirty="0"/>
              <a:t>Pending</a:t>
            </a:r>
          </a:p>
          <a:p>
            <a:endParaRPr lang="en-US" dirty="0"/>
          </a:p>
          <a:p>
            <a:r>
              <a:rPr lang="en-US" dirty="0"/>
              <a:t>Securing additional water rights from OID</a:t>
            </a:r>
          </a:p>
          <a:p>
            <a:pPr lvl="1"/>
            <a:r>
              <a:rPr lang="en-US" b="1" i="1" dirty="0"/>
              <a:t>Pending approval 3/6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D5E229-B7B1-7488-F5BA-9D0F9766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14F9-F175-EE42-8FED-71DB764CF8AD}" type="slidenum">
              <a:rPr lang="en-US" smtClean="0"/>
              <a:t>30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1C68CDA-7444-C209-3078-9277E9B46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268759" y="4841854"/>
            <a:ext cx="1056503" cy="105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8555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870E4-C7E4-D14E-A5E5-B72DBE866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8300"/>
          </a:xfrm>
        </p:spPr>
        <p:txBody>
          <a:bodyPr/>
          <a:lstStyle/>
          <a:p>
            <a:pPr algn="ctr"/>
            <a:r>
              <a:rPr lang="en-US" dirty="0"/>
              <a:t>Airport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CF82D-7BB9-7C4E-AFF8-993B8BD14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5740" y="1530626"/>
            <a:ext cx="7069610" cy="395934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Implementation of the business plan</a:t>
            </a:r>
          </a:p>
          <a:p>
            <a:pPr lvl="1"/>
            <a:r>
              <a:rPr lang="en-US" b="1" i="1" dirty="0"/>
              <a:t>Initiated</a:t>
            </a:r>
          </a:p>
          <a:p>
            <a:pPr lvl="1"/>
            <a:r>
              <a:rPr lang="en-US" b="1" i="1" dirty="0"/>
              <a:t>Policy creation/</a:t>
            </a:r>
            <a:r>
              <a:rPr lang="en-US" b="1" i="1" dirty="0" err="1"/>
              <a:t>implemention</a:t>
            </a:r>
            <a:endParaRPr lang="en-US" b="1" i="1" dirty="0"/>
          </a:p>
          <a:p>
            <a:pPr marL="457200" lvl="1" indent="0">
              <a:buNone/>
            </a:pPr>
            <a:endParaRPr lang="en-US" b="1" i="1" dirty="0"/>
          </a:p>
          <a:p>
            <a:r>
              <a:rPr lang="en-US" dirty="0"/>
              <a:t>Rents with existing tenants</a:t>
            </a:r>
          </a:p>
          <a:p>
            <a:pPr lvl="1"/>
            <a:r>
              <a:rPr lang="en-US" b="1" i="1" dirty="0"/>
              <a:t>Adjustments with sale transactions</a:t>
            </a:r>
          </a:p>
          <a:p>
            <a:pPr lvl="1"/>
            <a:r>
              <a:rPr lang="en-US" b="1" i="1" dirty="0"/>
              <a:t>Adjustments with lease extensions</a:t>
            </a:r>
          </a:p>
          <a:p>
            <a:endParaRPr lang="en-US" dirty="0"/>
          </a:p>
          <a:p>
            <a:r>
              <a:rPr lang="en-US" dirty="0"/>
              <a:t>Potentially transitioning operations</a:t>
            </a:r>
          </a:p>
          <a:p>
            <a:pPr lvl="1"/>
            <a:r>
              <a:rPr lang="en-US" b="1" i="1" dirty="0"/>
              <a:t>FBO contract executed Q2 2024</a:t>
            </a:r>
          </a:p>
          <a:p>
            <a:pPr lvl="1"/>
            <a:r>
              <a:rPr lang="en-US" b="1" i="1" dirty="0"/>
              <a:t>IGA with City limited to manager position</a:t>
            </a:r>
          </a:p>
          <a:p>
            <a:pPr lvl="1"/>
            <a:endParaRPr lang="en-US" b="1" i="1" dirty="0"/>
          </a:p>
          <a:p>
            <a:r>
              <a:rPr lang="en-US" b="1" i="1" dirty="0"/>
              <a:t>Significant capital investment FY 2025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F29ED4-F64B-E5B3-B38F-781B6FA06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14F9-F175-EE42-8FED-71DB764CF8AD}" type="slidenum">
              <a:rPr lang="en-US" smtClean="0"/>
              <a:t>31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1C20D3-742E-2C9D-3CFD-B52ADF9BDC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268759" y="4841854"/>
            <a:ext cx="1056503" cy="105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692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CCD95-7A13-8742-B66D-FBD99F0EA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48057"/>
          </a:xfrm>
        </p:spPr>
        <p:txBody>
          <a:bodyPr/>
          <a:lstStyle/>
          <a:p>
            <a:pPr algn="ctr"/>
            <a:r>
              <a:rPr lang="en-US" dirty="0"/>
              <a:t>Weed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FEF2C-DAB1-6148-9693-89ADA2B5E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3543" y="1578349"/>
            <a:ext cx="7041807" cy="477800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Transition to new Weed Master</a:t>
            </a:r>
          </a:p>
          <a:p>
            <a:pPr lvl="1"/>
            <a:r>
              <a:rPr lang="en-US" b="1" i="1" dirty="0"/>
              <a:t>Complete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Recover full costs for new development</a:t>
            </a:r>
          </a:p>
          <a:p>
            <a:pPr lvl="1"/>
            <a:r>
              <a:rPr lang="en-US" b="1" i="1" dirty="0"/>
              <a:t>In progress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Promote services via social media</a:t>
            </a:r>
          </a:p>
          <a:p>
            <a:pPr lvl="1"/>
            <a:r>
              <a:rPr lang="en-US" b="1" i="1" dirty="0"/>
              <a:t>Pending</a:t>
            </a:r>
          </a:p>
          <a:p>
            <a:endParaRPr lang="en-US" dirty="0"/>
          </a:p>
          <a:p>
            <a:r>
              <a:rPr lang="en-US" dirty="0"/>
              <a:t>Implement key performance measures</a:t>
            </a:r>
          </a:p>
          <a:p>
            <a:pPr lvl="1"/>
            <a:r>
              <a:rPr lang="en-US" b="1" i="1" dirty="0"/>
              <a:t>In progress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485DE1-E828-C934-249B-007C19A7E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14F9-F175-EE42-8FED-71DB764CF8AD}" type="slidenum">
              <a:rPr lang="en-US" smtClean="0"/>
              <a:t>32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6B2AC6-367E-EEFF-F47A-F9E25E5089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268759" y="4841854"/>
            <a:ext cx="1056503" cy="105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554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1E4E-F73C-1D4E-AAF7-5E8D39791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54166"/>
            <a:ext cx="7886700" cy="994172"/>
          </a:xfrm>
        </p:spPr>
        <p:txBody>
          <a:bodyPr/>
          <a:lstStyle/>
          <a:p>
            <a:pPr algn="ctr"/>
            <a:r>
              <a:rPr lang="en-US" dirty="0"/>
              <a:t>Questions &amp; Comments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955FAB-396C-67EE-8583-25E66A78C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14F9-F175-EE42-8FED-71DB764CF8AD}" type="slidenum">
              <a:rPr lang="en-US" smtClean="0"/>
              <a:t>33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0C71FB-3DD9-B51E-4F87-B2FEEA096D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268759" y="4841854"/>
            <a:ext cx="1056503" cy="105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3315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2E489-5FE9-2146-BD1D-9527D7B01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County Court Priorities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2A79D-8C52-F845-B757-E54D5A188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63" y="1580322"/>
            <a:ext cx="7190087" cy="3909651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624C04-CDEC-9DAA-D53D-5BD0245A4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14F9-F175-EE42-8FED-71DB764CF8AD}" type="slidenum">
              <a:rPr lang="en-US" smtClean="0"/>
              <a:t>34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666598C-01D3-FBC8-0051-852080292B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268759" y="4841854"/>
            <a:ext cx="1056503" cy="105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0507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2E489-5FE9-2146-BD1D-9527D7B01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7990"/>
          </a:xfrm>
        </p:spPr>
        <p:txBody>
          <a:bodyPr/>
          <a:lstStyle/>
          <a:p>
            <a:pPr algn="ctr"/>
            <a:r>
              <a:rPr lang="en-US" dirty="0"/>
              <a:t>FY 2024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2A79D-8C52-F845-B757-E54D5A188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878" y="1215200"/>
            <a:ext cx="7352472" cy="5141151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Deliver the best level of service within available and allocated resources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 County Administrator position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Provide adequate staffing and implement employee retention and recruitment program within available resources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Plan, develop and implement an organization wide facilities plan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Implement information technology road map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Plan, develop and implement and organization wide asset management program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Plan, develop and implement an organization wide communication plan and protocols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Develop and implement an organization wide strategic financial plan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624C04-CDEC-9DAA-D53D-5BD0245A4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14F9-F175-EE42-8FED-71DB764CF8AD}" type="slidenum">
              <a:rPr lang="en-US" smtClean="0"/>
              <a:t>35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666598C-01D3-FBC8-0051-852080292B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268759" y="4841854"/>
            <a:ext cx="1056503" cy="105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3834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2E489-5FE9-2146-BD1D-9527D7B01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7990"/>
          </a:xfrm>
        </p:spPr>
        <p:txBody>
          <a:bodyPr/>
          <a:lstStyle/>
          <a:p>
            <a:pPr algn="ctr"/>
            <a:r>
              <a:rPr lang="en-US" dirty="0"/>
              <a:t>FY 2025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2A79D-8C52-F845-B757-E54D5A188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878" y="1215200"/>
            <a:ext cx="7352472" cy="514115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624C04-CDEC-9DAA-D53D-5BD0245A4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14F9-F175-EE42-8FED-71DB764CF8AD}" type="slidenum">
              <a:rPr lang="en-US" smtClean="0"/>
              <a:t>36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666598C-01D3-FBC8-0051-852080292B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268759" y="4841854"/>
            <a:ext cx="1056503" cy="105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250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4DED1-B2C8-954B-97C0-ECC79722F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799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Organizational Wide Issues -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9F209-23E3-DE49-9629-3E2E47DEF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1235" y="1262270"/>
            <a:ext cx="7084115" cy="5377069"/>
          </a:xfrm>
        </p:spPr>
        <p:txBody>
          <a:bodyPr>
            <a:normAutofit lnSpcReduction="10000"/>
          </a:bodyPr>
          <a:lstStyle/>
          <a:p>
            <a:pPr>
              <a:spcAft>
                <a:spcPts val="900"/>
              </a:spcAft>
            </a:pPr>
            <a:r>
              <a:rPr lang="en-US" dirty="0"/>
              <a:t>Technology upgrades and service support</a:t>
            </a:r>
          </a:p>
          <a:p>
            <a:pPr lvl="1">
              <a:spcAft>
                <a:spcPts val="900"/>
              </a:spcAft>
            </a:pPr>
            <a:r>
              <a:rPr lang="en-US" b="1" i="1" dirty="0"/>
              <a:t>CIO leadership</a:t>
            </a:r>
          </a:p>
          <a:p>
            <a:pPr lvl="1">
              <a:spcAft>
                <a:spcPts val="900"/>
              </a:spcAft>
            </a:pPr>
            <a:r>
              <a:rPr lang="en-US" b="1" i="1" dirty="0"/>
              <a:t>Internal advancement</a:t>
            </a:r>
          </a:p>
          <a:p>
            <a:pPr lvl="1">
              <a:spcAft>
                <a:spcPts val="900"/>
              </a:spcAft>
            </a:pPr>
            <a:r>
              <a:rPr lang="en-US" b="1" i="1" dirty="0"/>
              <a:t>Recruiting key positions</a:t>
            </a:r>
          </a:p>
          <a:p>
            <a:pPr lvl="1">
              <a:spcAft>
                <a:spcPts val="900"/>
              </a:spcAft>
            </a:pPr>
            <a:r>
              <a:rPr lang="en-US" b="1" i="1" dirty="0"/>
              <a:t>Network infrastructure upgrades in process</a:t>
            </a:r>
          </a:p>
          <a:p>
            <a:pPr lvl="1">
              <a:spcAft>
                <a:spcPts val="900"/>
              </a:spcAft>
            </a:pPr>
            <a:r>
              <a:rPr lang="en-US" b="1" i="1" dirty="0"/>
              <a:t>ERP Soft Go Live – April 1; Go Live May 1 </a:t>
            </a:r>
          </a:p>
          <a:p>
            <a:pPr lvl="1">
              <a:spcAft>
                <a:spcPts val="900"/>
              </a:spcAft>
            </a:pPr>
            <a:r>
              <a:rPr lang="en-US" b="1" i="1" dirty="0"/>
              <a:t>HRIS demonstrations next 30 days</a:t>
            </a:r>
          </a:p>
          <a:p>
            <a:pPr lvl="1">
              <a:spcAft>
                <a:spcPts val="900"/>
              </a:spcAft>
            </a:pPr>
            <a:r>
              <a:rPr lang="en-US" b="1" i="1" dirty="0"/>
              <a:t>HRIS acquisition anticipated in Q4</a:t>
            </a:r>
          </a:p>
          <a:p>
            <a:pPr>
              <a:spcAft>
                <a:spcPts val="900"/>
              </a:spcAft>
            </a:pPr>
            <a:r>
              <a:rPr lang="en-US" dirty="0"/>
              <a:t>Fleet and asset management</a:t>
            </a:r>
          </a:p>
          <a:p>
            <a:pPr lvl="1">
              <a:spcAft>
                <a:spcPts val="900"/>
              </a:spcAft>
            </a:pPr>
            <a:r>
              <a:rPr lang="en-US" b="1" i="1" dirty="0"/>
              <a:t>Initial documentation of department interest Q1</a:t>
            </a:r>
          </a:p>
          <a:p>
            <a:pPr lvl="1">
              <a:spcAft>
                <a:spcPts val="900"/>
              </a:spcAft>
            </a:pPr>
            <a:r>
              <a:rPr lang="en-US" b="1" i="1" dirty="0"/>
              <a:t>Next steps to document scope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8315EE-01B3-7199-5530-206EDBE37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14F9-F175-EE42-8FED-71DB764CF8AD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C68DD3-7139-EB91-4A6F-631723EEF5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268759" y="4841854"/>
            <a:ext cx="1056503" cy="105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038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4DED1-B2C8-954B-97C0-ECC79722F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799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Organizational Wide Issues -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9F209-23E3-DE49-9629-3E2E47DEF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1235" y="1262270"/>
            <a:ext cx="7084115" cy="5377069"/>
          </a:xfrm>
        </p:spPr>
        <p:txBody>
          <a:bodyPr>
            <a:normAutofit lnSpcReduction="10000"/>
          </a:bodyPr>
          <a:lstStyle/>
          <a:p>
            <a:pPr>
              <a:spcAft>
                <a:spcPts val="900"/>
              </a:spcAft>
            </a:pPr>
            <a:r>
              <a:rPr lang="en-US" dirty="0"/>
              <a:t>Communication strategy</a:t>
            </a:r>
          </a:p>
          <a:p>
            <a:pPr lvl="1">
              <a:spcAft>
                <a:spcPts val="900"/>
              </a:spcAft>
            </a:pPr>
            <a:r>
              <a:rPr lang="en-US" b="1" i="1" dirty="0"/>
              <a:t>Initial strategy communicated Q2</a:t>
            </a:r>
          </a:p>
          <a:p>
            <a:pPr lvl="1">
              <a:spcAft>
                <a:spcPts val="900"/>
              </a:spcAft>
            </a:pPr>
            <a:r>
              <a:rPr lang="en-US" b="1" i="1" dirty="0"/>
              <a:t>Incremental rollout January 2024</a:t>
            </a:r>
          </a:p>
          <a:p>
            <a:pPr>
              <a:spcAft>
                <a:spcPts val="900"/>
              </a:spcAft>
            </a:pPr>
            <a:r>
              <a:rPr lang="en-US" i="1" dirty="0"/>
              <a:t>Financial strategic planning</a:t>
            </a:r>
          </a:p>
          <a:p>
            <a:pPr lvl="1">
              <a:spcAft>
                <a:spcPts val="900"/>
              </a:spcAft>
            </a:pPr>
            <a:r>
              <a:rPr lang="en-US" b="1" i="1" dirty="0"/>
              <a:t>5-year forecasts prepared County-wide</a:t>
            </a:r>
          </a:p>
          <a:p>
            <a:pPr lvl="1">
              <a:spcAft>
                <a:spcPts val="900"/>
              </a:spcAft>
            </a:pPr>
            <a:r>
              <a:rPr lang="en-US" b="1" i="1" dirty="0"/>
              <a:t>Alignment of resources</a:t>
            </a:r>
          </a:p>
          <a:p>
            <a:pPr lvl="1">
              <a:spcAft>
                <a:spcPts val="900"/>
              </a:spcAft>
            </a:pPr>
            <a:r>
              <a:rPr lang="en-US" b="1" i="1" dirty="0"/>
              <a:t>Long-range financial pending</a:t>
            </a:r>
          </a:p>
          <a:p>
            <a:pPr lvl="2">
              <a:spcAft>
                <a:spcPts val="900"/>
              </a:spcAft>
            </a:pPr>
            <a:r>
              <a:rPr lang="en-US" b="1" i="1" dirty="0"/>
              <a:t>Transportation System Plan</a:t>
            </a:r>
          </a:p>
          <a:p>
            <a:pPr lvl="2">
              <a:spcAft>
                <a:spcPts val="900"/>
              </a:spcAft>
            </a:pPr>
            <a:r>
              <a:rPr lang="en-US" b="1" i="1" dirty="0"/>
              <a:t>Solid Waste Master Plan Update</a:t>
            </a:r>
          </a:p>
          <a:p>
            <a:pPr lvl="2">
              <a:spcAft>
                <a:spcPts val="900"/>
              </a:spcAft>
            </a:pPr>
            <a:r>
              <a:rPr lang="en-US" b="1" i="1" dirty="0"/>
              <a:t>Facilities Plan</a:t>
            </a:r>
          </a:p>
          <a:p>
            <a:pPr lvl="2">
              <a:spcAft>
                <a:spcPts val="900"/>
              </a:spcAft>
            </a:pPr>
            <a:r>
              <a:rPr lang="en-US" b="1" i="1" dirty="0"/>
              <a:t>Fleet documentation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8315EE-01B3-7199-5530-206EDBE37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14F9-F175-EE42-8FED-71DB764CF8AD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C68DD3-7139-EB91-4A6F-631723EEF5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268759" y="4841854"/>
            <a:ext cx="1056503" cy="105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149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F8DF8-2364-4E46-B901-A0A09A1E9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Basic Service Delivery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F642F-63AE-1A4B-ABB5-FE6268790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5058" y="1808922"/>
            <a:ext cx="7300292" cy="445273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Day to day operations and service delivery</a:t>
            </a:r>
          </a:p>
          <a:p>
            <a:pPr lvl="1"/>
            <a:r>
              <a:rPr lang="en-US" b="1" i="1" dirty="0"/>
              <a:t>Improvements made in many areas</a:t>
            </a:r>
          </a:p>
          <a:p>
            <a:r>
              <a:rPr lang="en-US" dirty="0"/>
              <a:t>What is defined level of service you wish to provide</a:t>
            </a:r>
          </a:p>
          <a:p>
            <a:pPr lvl="1"/>
            <a:r>
              <a:rPr lang="en-US" b="1" i="1" dirty="0"/>
              <a:t>Defining and agreeing to the definition for services across the organization is a work in process</a:t>
            </a:r>
          </a:p>
          <a:p>
            <a:r>
              <a:rPr lang="en-US" dirty="0"/>
              <a:t>How do you know if you are meeting that standard</a:t>
            </a:r>
          </a:p>
          <a:p>
            <a:pPr lvl="1"/>
            <a:r>
              <a:rPr lang="en-US" b="1" i="1" dirty="0"/>
              <a:t>Implementation of performance measures</a:t>
            </a:r>
          </a:p>
          <a:p>
            <a:pPr lvl="1"/>
            <a:r>
              <a:rPr lang="en-US" b="1" i="1" dirty="0"/>
              <a:t>Implementation of reporting activity levels</a:t>
            </a:r>
          </a:p>
          <a:p>
            <a:pPr lvl="1"/>
            <a:r>
              <a:rPr lang="en-US" b="1" i="1" dirty="0"/>
              <a:t>Improvements/iterative process needed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EE458A-B00B-BA55-E64C-75F4D5BC0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14F9-F175-EE42-8FED-71DB764CF8AD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CB2EEAA-1C24-CEF0-2474-B93381984E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268759" y="4841854"/>
            <a:ext cx="1056503" cy="105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446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E8C8E-0524-B240-B236-D2274C9D4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38117"/>
          </a:xfrm>
        </p:spPr>
        <p:txBody>
          <a:bodyPr/>
          <a:lstStyle/>
          <a:p>
            <a:pPr algn="ctr"/>
            <a:r>
              <a:rPr lang="en-US" dirty="0"/>
              <a:t>Governance &amp; Administration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AC8C7-4BE2-EF4B-9CD6-AF387D032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63" y="1461053"/>
            <a:ext cx="7190087" cy="489529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Systemic Issues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Organized in silos</a:t>
            </a:r>
          </a:p>
          <a:p>
            <a:pPr lvl="2"/>
            <a:r>
              <a:rPr lang="en-US" b="1" i="1" dirty="0"/>
              <a:t>Silo walls have been lowered, trending in the right direction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Lack of overall organizational strategy</a:t>
            </a:r>
          </a:p>
          <a:p>
            <a:pPr lvl="2"/>
            <a:r>
              <a:rPr lang="en-US" b="1" i="1" dirty="0"/>
              <a:t>Organization infrastructure in process to facilitate</a:t>
            </a:r>
          </a:p>
          <a:p>
            <a:pPr lvl="2"/>
            <a:r>
              <a:rPr lang="en-US" b="1" i="1" dirty="0"/>
              <a:t>Need to resolve confusion of roles and responsibilities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Division of administrative direction and leadership</a:t>
            </a:r>
          </a:p>
          <a:p>
            <a:pPr lvl="2"/>
            <a:r>
              <a:rPr lang="en-US" b="1" i="1" dirty="0"/>
              <a:t>Framework put in place</a:t>
            </a:r>
          </a:p>
          <a:p>
            <a:pPr lvl="2"/>
            <a:r>
              <a:rPr lang="en-US" b="1" i="1" dirty="0"/>
              <a:t>Lacks unanimity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/>
              <a:t>Confusion of roles and responsibilities</a:t>
            </a:r>
          </a:p>
          <a:p>
            <a:pPr lvl="2"/>
            <a:r>
              <a:rPr lang="en-US" b="1" i="1" dirty="0"/>
              <a:t>Remains an issue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55FB2F-8DF0-E2CC-DF0A-BE38515DC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14F9-F175-EE42-8FED-71DB764CF8AD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B02A167-01BD-4C4B-8FF5-3D2998A154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268759" y="4841854"/>
            <a:ext cx="1056503" cy="105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802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12CE3-0A0C-0A4C-A651-4C2F73564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04274"/>
            <a:ext cx="7886700" cy="72817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Staffing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E1987-0BE3-A042-8552-5C886A052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8507" y="1341783"/>
            <a:ext cx="7046843" cy="501194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Retention &amp; Recruitment</a:t>
            </a:r>
          </a:p>
          <a:p>
            <a:pPr lvl="1"/>
            <a:r>
              <a:rPr lang="en-US" dirty="0"/>
              <a:t>Compensation?</a:t>
            </a:r>
          </a:p>
          <a:p>
            <a:pPr lvl="2"/>
            <a:r>
              <a:rPr lang="en-US" b="1" i="1" dirty="0"/>
              <a:t>Improvements made</a:t>
            </a:r>
          </a:p>
          <a:p>
            <a:pPr lvl="2"/>
            <a:r>
              <a:rPr lang="en-US" b="1" i="1" dirty="0"/>
              <a:t>Study underway</a:t>
            </a:r>
          </a:p>
          <a:p>
            <a:pPr lvl="1"/>
            <a:r>
              <a:rPr lang="en-US" i="1" dirty="0"/>
              <a:t>Benefits?</a:t>
            </a:r>
          </a:p>
          <a:p>
            <a:pPr lvl="2"/>
            <a:r>
              <a:rPr lang="en-US" b="1" i="1" dirty="0"/>
              <a:t>Improvements made</a:t>
            </a:r>
          </a:p>
          <a:p>
            <a:pPr lvl="1"/>
            <a:r>
              <a:rPr lang="en-US" dirty="0"/>
              <a:t>Other?</a:t>
            </a:r>
          </a:p>
          <a:p>
            <a:pPr lvl="2"/>
            <a:r>
              <a:rPr lang="en-US" b="1" i="1" dirty="0"/>
              <a:t>Need for patience in hiring decisions</a:t>
            </a:r>
          </a:p>
          <a:p>
            <a:pPr lvl="2"/>
            <a:r>
              <a:rPr lang="en-US" b="1" i="1" dirty="0"/>
              <a:t>Need improvements in recruiting processes</a:t>
            </a:r>
          </a:p>
          <a:p>
            <a:pPr lvl="1"/>
            <a:endParaRPr lang="en-US" dirty="0"/>
          </a:p>
          <a:p>
            <a:r>
              <a:rPr lang="en-US" dirty="0"/>
              <a:t>Adequate staffing levels</a:t>
            </a:r>
          </a:p>
          <a:p>
            <a:pPr lvl="1"/>
            <a:r>
              <a:rPr lang="en-US" dirty="0"/>
              <a:t>Analysis needed in some areas</a:t>
            </a:r>
          </a:p>
          <a:p>
            <a:pPr lvl="2"/>
            <a:r>
              <a:rPr lang="en-US" b="1" i="1" dirty="0"/>
              <a:t>Several key leadership positions filled</a:t>
            </a:r>
          </a:p>
          <a:p>
            <a:pPr lvl="2"/>
            <a:r>
              <a:rPr lang="en-US" b="1" i="1" dirty="0"/>
              <a:t>Improvements in most areas of the County</a:t>
            </a:r>
          </a:p>
          <a:p>
            <a:pPr lvl="1"/>
            <a:endParaRPr lang="en-US" dirty="0"/>
          </a:p>
          <a:p>
            <a:r>
              <a:rPr lang="en-US" dirty="0"/>
              <a:t>Staff training and development</a:t>
            </a:r>
          </a:p>
          <a:p>
            <a:pPr lvl="1"/>
            <a:r>
              <a:rPr lang="en-US" b="1" i="1" dirty="0"/>
              <a:t>All departments expanding training and development opportunities</a:t>
            </a:r>
          </a:p>
          <a:p>
            <a:pPr lvl="1"/>
            <a:endParaRPr lang="en-US" b="1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BA685E-6DFB-6BA7-2067-369903553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14F9-F175-EE42-8FED-71DB764CF8AD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FF05F4-8731-685E-EF4D-1C30F3B572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268759" y="4841854"/>
            <a:ext cx="1056503" cy="105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49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18269-A8E0-9142-8420-5E9963107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081" y="296862"/>
            <a:ext cx="8435837" cy="856078"/>
          </a:xfrm>
        </p:spPr>
        <p:txBody>
          <a:bodyPr/>
          <a:lstStyle/>
          <a:p>
            <a:pPr algn="ctr"/>
            <a:r>
              <a:rPr lang="en-US" dirty="0"/>
              <a:t>Facilities Planning and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AC5CA-6F0C-4E48-98ED-B9D15F142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63" y="2233923"/>
            <a:ext cx="7190087" cy="394821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Complete Justice Center and facilitate relocation</a:t>
            </a:r>
          </a:p>
          <a:p>
            <a:pPr lvl="1"/>
            <a:r>
              <a:rPr lang="en-US" b="1" i="1" dirty="0"/>
              <a:t>Pending Q4 2024/Q1 2025</a:t>
            </a:r>
          </a:p>
          <a:p>
            <a:endParaRPr lang="en-US" dirty="0"/>
          </a:p>
          <a:p>
            <a:r>
              <a:rPr lang="en-US" dirty="0"/>
              <a:t>Complete space needs assessment</a:t>
            </a:r>
          </a:p>
          <a:p>
            <a:pPr lvl="1"/>
            <a:r>
              <a:rPr lang="en-US" b="1" i="1" dirty="0"/>
              <a:t>Completed for departments excluding Road, Library, Fairgrounds</a:t>
            </a:r>
          </a:p>
          <a:p>
            <a:endParaRPr lang="en-US" dirty="0"/>
          </a:p>
          <a:p>
            <a:r>
              <a:rPr lang="en-US" dirty="0"/>
              <a:t>Courthouse remodel &amp; Community Development building</a:t>
            </a:r>
          </a:p>
          <a:p>
            <a:pPr lvl="1"/>
            <a:r>
              <a:rPr lang="en-US" b="1" i="1" dirty="0"/>
              <a:t>Concept framework completed</a:t>
            </a:r>
          </a:p>
          <a:p>
            <a:pPr marL="457200" lvl="1" indent="0">
              <a:buNone/>
            </a:pPr>
            <a:endParaRPr lang="en-US" b="1" i="1" dirty="0"/>
          </a:p>
          <a:p>
            <a:r>
              <a:rPr lang="en-US" dirty="0"/>
              <a:t>Determine usage of existing buildings</a:t>
            </a:r>
          </a:p>
          <a:p>
            <a:pPr lvl="1"/>
            <a:r>
              <a:rPr lang="en-US" b="1" i="1" dirty="0"/>
              <a:t>Initial discussions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62D9EF-169F-F26A-5CF9-F7D0F3991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14F9-F175-EE42-8FED-71DB764CF8AD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0BC647A-6392-E3C1-EA39-37969146AC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268759" y="4841854"/>
            <a:ext cx="1056503" cy="105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108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709</TotalTime>
  <Words>1600</Words>
  <Application>Microsoft Macintosh PowerPoint</Application>
  <PresentationFormat>Letter Paper (8.5x11 in)</PresentationFormat>
  <Paragraphs>424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Office Theme</vt:lpstr>
      <vt:lpstr>Crook County Goal Setting Fiscal Year 2025</vt:lpstr>
      <vt:lpstr>Future Trends</vt:lpstr>
      <vt:lpstr>Organizational Wide Issues</vt:lpstr>
      <vt:lpstr>Organizational Wide Issues - continued</vt:lpstr>
      <vt:lpstr>Organizational Wide Issues - continued</vt:lpstr>
      <vt:lpstr>Basic Service Delivery</vt:lpstr>
      <vt:lpstr>Governance &amp; Administration</vt:lpstr>
      <vt:lpstr>Staffing</vt:lpstr>
      <vt:lpstr>Facilities Planning and Development</vt:lpstr>
      <vt:lpstr>Technology</vt:lpstr>
      <vt:lpstr>Fleet Management</vt:lpstr>
      <vt:lpstr>Communications</vt:lpstr>
      <vt:lpstr>Strategic Financial Plan</vt:lpstr>
      <vt:lpstr>Sheriff</vt:lpstr>
      <vt:lpstr>District Attorney</vt:lpstr>
      <vt:lpstr>Juvenile</vt:lpstr>
      <vt:lpstr>Legal</vt:lpstr>
      <vt:lpstr>IT/GIS</vt:lpstr>
      <vt:lpstr>Human Resources</vt:lpstr>
      <vt:lpstr>Facilities</vt:lpstr>
      <vt:lpstr>Finance</vt:lpstr>
      <vt:lpstr>Health Services</vt:lpstr>
      <vt:lpstr>Library</vt:lpstr>
      <vt:lpstr>County Clerk</vt:lpstr>
      <vt:lpstr>Assessor</vt:lpstr>
      <vt:lpstr>Veterans Services</vt:lpstr>
      <vt:lpstr>Community Development</vt:lpstr>
      <vt:lpstr>Roads</vt:lpstr>
      <vt:lpstr>Landfill</vt:lpstr>
      <vt:lpstr>Fairgrounds</vt:lpstr>
      <vt:lpstr>Airport</vt:lpstr>
      <vt:lpstr>Weed Control</vt:lpstr>
      <vt:lpstr>Questions &amp; Comments</vt:lpstr>
      <vt:lpstr>County Court Priorities </vt:lpstr>
      <vt:lpstr>FY 2024 Goals</vt:lpstr>
      <vt:lpstr>FY 2025 Goals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Crook County Goal Setting 2023</dc:title>
  <dc:creator>Larry Patterson</dc:creator>
  <cp:lastModifiedBy>Andy Parks</cp:lastModifiedBy>
  <cp:revision>43</cp:revision>
  <cp:lastPrinted>2023-03-02T04:15:03Z</cp:lastPrinted>
  <dcterms:created xsi:type="dcterms:W3CDTF">2023-02-15T16:43:36Z</dcterms:created>
  <dcterms:modified xsi:type="dcterms:W3CDTF">2024-03-01T07:04:17Z</dcterms:modified>
</cp:coreProperties>
</file>