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0" r:id="rId2"/>
    <p:sldId id="256" r:id="rId3"/>
    <p:sldId id="257" r:id="rId4"/>
    <p:sldId id="258" r:id="rId5"/>
    <p:sldId id="262" r:id="rId6"/>
    <p:sldId id="259"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p:scale>
          <a:sx n="103" d="100"/>
          <a:sy n="103" d="100"/>
        </p:scale>
        <p:origin x="-504" y="1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218AF2F1-2D82-49ED-B85B-F2AD5A7D928A}" type="datetimeFigureOut">
              <a:rPr lang="en-US" smtClean="0"/>
              <a:t>10/13/2021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6153B28D-F017-4428-AC4A-1B8B4D138D02}"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8AF2F1-2D82-49ED-B85B-F2AD5A7D928A}" type="datetimeFigureOut">
              <a:rPr lang="en-US" smtClean="0"/>
              <a:t>10/13/2021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53B28D-F017-4428-AC4A-1B8B4D138D0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8AF2F1-2D82-49ED-B85B-F2AD5A7D928A}" type="datetimeFigureOut">
              <a:rPr lang="en-US" smtClean="0"/>
              <a:t>10/13/2021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53B28D-F017-4428-AC4A-1B8B4D138D0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8AF2F1-2D82-49ED-B85B-F2AD5A7D928A}" type="datetimeFigureOut">
              <a:rPr lang="en-US" smtClean="0"/>
              <a:t>10/13/2021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53B28D-F017-4428-AC4A-1B8B4D138D0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18AF2F1-2D82-49ED-B85B-F2AD5A7D928A}" type="datetimeFigureOut">
              <a:rPr lang="en-US" smtClean="0"/>
              <a:t>10/13/2021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6153B28D-F017-4428-AC4A-1B8B4D138D02}"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8AF2F1-2D82-49ED-B85B-F2AD5A7D928A}" type="datetimeFigureOut">
              <a:rPr lang="en-US" smtClean="0"/>
              <a:t>10/13/2021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53B28D-F017-4428-AC4A-1B8B4D138D0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18AF2F1-2D82-49ED-B85B-F2AD5A7D928A}" type="datetimeFigureOut">
              <a:rPr lang="en-US" smtClean="0"/>
              <a:t>10/13/2021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153B28D-F017-4428-AC4A-1B8B4D138D0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18AF2F1-2D82-49ED-B85B-F2AD5A7D928A}" type="datetimeFigureOut">
              <a:rPr lang="en-US" smtClean="0"/>
              <a:t>10/13/2021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53B28D-F017-4428-AC4A-1B8B4D138D0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AF2F1-2D82-49ED-B85B-F2AD5A7D928A}" type="datetimeFigureOut">
              <a:rPr lang="en-US" smtClean="0"/>
              <a:t>10/13/2021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53B28D-F017-4428-AC4A-1B8B4D138D0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8AF2F1-2D82-49ED-B85B-F2AD5A7D928A}" type="datetimeFigureOut">
              <a:rPr lang="en-US" smtClean="0"/>
              <a:t>10/13/2021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53B28D-F017-4428-AC4A-1B8B4D138D0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a:solidFill>
                  <a:schemeClr val="lt1"/>
                </a:solidFill>
                <a:latin typeface="+mn-lt"/>
                <a:ea typeface="+mn-ea"/>
                <a:cs typeface="+mn-cs"/>
              </a:rPr>
              <a:t>Click icon to add picture</a:t>
            </a: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18AF2F1-2D82-49ED-B85B-F2AD5A7D928A}" type="datetimeFigureOut">
              <a:rPr lang="en-US" smtClean="0"/>
              <a:t>10/13/2021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53B28D-F017-4428-AC4A-1B8B4D138D0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18AF2F1-2D82-49ED-B85B-F2AD5A7D928A}" type="datetimeFigureOut">
              <a:rPr lang="en-US" smtClean="0"/>
              <a:t>10/13/2021</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153B28D-F017-4428-AC4A-1B8B4D138D02}"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hyperlink" Target="mailto:jcanyongroup@co.crook.or.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A85845-7789-4E68-BCC6-84EAE1232799}"/>
              </a:ext>
            </a:extLst>
          </p:cNvPr>
          <p:cNvSpPr>
            <a:spLocks noGrp="1"/>
          </p:cNvSpPr>
          <p:nvPr>
            <p:ph type="ctrTitle"/>
          </p:nvPr>
        </p:nvSpPr>
        <p:spPr>
          <a:xfrm>
            <a:off x="381000" y="1027333"/>
            <a:ext cx="8610600" cy="2102338"/>
          </a:xfrm>
        </p:spPr>
        <p:txBody>
          <a:bodyPr>
            <a:normAutofit/>
          </a:bodyPr>
          <a:lstStyle/>
          <a:p>
            <a:r>
              <a:rPr lang="en-US" sz="5400" dirty="0"/>
              <a:t>Juniper Canyon</a:t>
            </a:r>
            <a:br>
              <a:rPr lang="en-US" sz="5400" dirty="0"/>
            </a:br>
            <a:r>
              <a:rPr lang="en-US" sz="4000" i="1" dirty="0"/>
              <a:t>Alternate Access</a:t>
            </a:r>
            <a:endParaRPr lang="en-US" sz="5400" i="1" dirty="0"/>
          </a:p>
        </p:txBody>
      </p:sp>
      <p:sp>
        <p:nvSpPr>
          <p:cNvPr id="3" name="Subtitle 2">
            <a:extLst>
              <a:ext uri="{FF2B5EF4-FFF2-40B4-BE49-F238E27FC236}">
                <a16:creationId xmlns="" xmlns:a16="http://schemas.microsoft.com/office/drawing/2014/main" id="{E3F62C81-599A-43CE-9D6C-26C5F2398267}"/>
              </a:ext>
            </a:extLst>
          </p:cNvPr>
          <p:cNvSpPr>
            <a:spLocks noGrp="1"/>
          </p:cNvSpPr>
          <p:nvPr>
            <p:ph type="subTitle" idx="1"/>
          </p:nvPr>
        </p:nvSpPr>
        <p:spPr>
          <a:xfrm>
            <a:off x="1866900" y="3505200"/>
            <a:ext cx="5410200" cy="1121898"/>
          </a:xfrm>
        </p:spPr>
        <p:txBody>
          <a:bodyPr>
            <a:normAutofit fontScale="85000" lnSpcReduction="20000"/>
          </a:bodyPr>
          <a:lstStyle/>
          <a:p>
            <a:r>
              <a:rPr lang="en-US" i="1" dirty="0"/>
              <a:t>Community Meeting </a:t>
            </a:r>
          </a:p>
          <a:p>
            <a:r>
              <a:rPr lang="en-US" i="1" dirty="0"/>
              <a:t>October 19, 2021 | 6-7:30pm</a:t>
            </a:r>
          </a:p>
          <a:p>
            <a:r>
              <a:rPr lang="en-US" i="1" dirty="0"/>
              <a:t>Crook County Library</a:t>
            </a:r>
          </a:p>
        </p:txBody>
      </p:sp>
      <p:sp>
        <p:nvSpPr>
          <p:cNvPr id="4" name="Subtitle 2">
            <a:extLst>
              <a:ext uri="{FF2B5EF4-FFF2-40B4-BE49-F238E27FC236}">
                <a16:creationId xmlns="" xmlns:a16="http://schemas.microsoft.com/office/drawing/2014/main" id="{9FD1469B-82D4-469A-B13F-A8EEE713EB7B}"/>
              </a:ext>
            </a:extLst>
          </p:cNvPr>
          <p:cNvSpPr txBox="1">
            <a:spLocks/>
          </p:cNvSpPr>
          <p:nvPr/>
        </p:nvSpPr>
        <p:spPr>
          <a:xfrm>
            <a:off x="1028700" y="5002627"/>
            <a:ext cx="7086600" cy="1626773"/>
          </a:xfrm>
          <a:prstGeom prst="rect">
            <a:avLst/>
          </a:prstGeom>
        </p:spPr>
        <p:txBody>
          <a:bodyPr vert="horz">
            <a:no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r>
              <a:rPr lang="en-US" sz="1800" u="sng" dirty="0"/>
              <a:t>Hosted by:</a:t>
            </a:r>
          </a:p>
          <a:p>
            <a:r>
              <a:rPr lang="en-US" sz="1800" dirty="0"/>
              <a:t>Crook </a:t>
            </a:r>
            <a:r>
              <a:rPr lang="en-US" sz="1800" dirty="0" smtClean="0"/>
              <a:t>County</a:t>
            </a:r>
          </a:p>
          <a:p>
            <a:endParaRPr lang="en-US" sz="1800" dirty="0"/>
          </a:p>
          <a:p>
            <a:r>
              <a:rPr lang="en-US" sz="1800" u="sng" dirty="0"/>
              <a:t>Supported by:</a:t>
            </a:r>
          </a:p>
          <a:p>
            <a:r>
              <a:rPr lang="en-US" sz="1800" dirty="0"/>
              <a:t>Central Oregon Intergovernmental Council (COIC)</a:t>
            </a:r>
          </a:p>
        </p:txBody>
      </p:sp>
    </p:spTree>
    <p:extLst>
      <p:ext uri="{BB962C8B-B14F-4D97-AF65-F5344CB8AC3E}">
        <p14:creationId xmlns:p14="http://schemas.microsoft.com/office/powerpoint/2010/main" val="3738198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400" y="76200"/>
            <a:ext cx="6756400" cy="457200"/>
          </a:xfrm>
        </p:spPr>
        <p:txBody>
          <a:bodyPr>
            <a:noAutofit/>
          </a:bodyPr>
          <a:lstStyle/>
          <a:p>
            <a:r>
              <a:rPr lang="en-US" sz="2400" dirty="0"/>
              <a:t>JUNIPER CANYON ALTERNATE ACCESS</a:t>
            </a:r>
          </a:p>
        </p:txBody>
      </p:sp>
      <p:sp>
        <p:nvSpPr>
          <p:cNvPr id="3" name="Subtitle 2"/>
          <p:cNvSpPr>
            <a:spLocks noGrp="1"/>
          </p:cNvSpPr>
          <p:nvPr>
            <p:ph type="subTitle" idx="1"/>
          </p:nvPr>
        </p:nvSpPr>
        <p:spPr>
          <a:xfrm>
            <a:off x="609600" y="990600"/>
            <a:ext cx="6858000" cy="5410200"/>
          </a:xfrm>
        </p:spPr>
        <p:txBody>
          <a:bodyPr>
            <a:normAutofit lnSpcReduction="10000"/>
          </a:bodyPr>
          <a:lstStyle/>
          <a:p>
            <a:pPr algn="l"/>
            <a:r>
              <a:rPr lang="en-US" sz="2000" b="1" u="sng" dirty="0">
                <a:solidFill>
                  <a:schemeClr val="bg1"/>
                </a:solidFill>
              </a:rPr>
              <a:t>PROBLEMS</a:t>
            </a:r>
          </a:p>
          <a:p>
            <a:pPr algn="l"/>
            <a:endParaRPr lang="en-US" sz="2000" dirty="0">
              <a:solidFill>
                <a:schemeClr val="bg1"/>
              </a:solidFill>
            </a:endParaRPr>
          </a:p>
          <a:p>
            <a:pPr algn="l"/>
            <a:r>
              <a:rPr lang="en-US" sz="2000" dirty="0"/>
              <a:t>	</a:t>
            </a:r>
            <a:r>
              <a:rPr lang="en-US" sz="2200" dirty="0">
                <a:solidFill>
                  <a:schemeClr val="bg1"/>
                </a:solidFill>
              </a:rPr>
              <a:t>Congestion at Combs Flat and Highway 26</a:t>
            </a:r>
          </a:p>
          <a:p>
            <a:pPr algn="l"/>
            <a:r>
              <a:rPr lang="en-US" sz="2200" dirty="0">
                <a:solidFill>
                  <a:schemeClr val="bg1"/>
                </a:solidFill>
              </a:rPr>
              <a:t>	</a:t>
            </a:r>
          </a:p>
          <a:p>
            <a:pPr algn="l"/>
            <a:r>
              <a:rPr lang="en-US" sz="2200" dirty="0">
                <a:solidFill>
                  <a:schemeClr val="bg1"/>
                </a:solidFill>
              </a:rPr>
              <a:t>	Combs Flat / Lynn Blvd Congestion</a:t>
            </a:r>
          </a:p>
          <a:p>
            <a:pPr algn="l"/>
            <a:endParaRPr lang="en-US" sz="2200" dirty="0">
              <a:solidFill>
                <a:schemeClr val="bg1"/>
              </a:solidFill>
            </a:endParaRPr>
          </a:p>
          <a:p>
            <a:pPr algn="l"/>
            <a:r>
              <a:rPr lang="en-US" sz="2200" dirty="0">
                <a:solidFill>
                  <a:schemeClr val="bg1"/>
                </a:solidFill>
              </a:rPr>
              <a:t>	Accidents</a:t>
            </a:r>
          </a:p>
          <a:p>
            <a:pPr algn="l"/>
            <a:endParaRPr lang="en-US" sz="2200" dirty="0">
              <a:solidFill>
                <a:schemeClr val="bg1"/>
              </a:solidFill>
            </a:endParaRPr>
          </a:p>
          <a:p>
            <a:pPr algn="l"/>
            <a:r>
              <a:rPr lang="en-US" sz="2200" dirty="0">
                <a:solidFill>
                  <a:schemeClr val="bg1"/>
                </a:solidFill>
              </a:rPr>
              <a:t>	No secondary ingress or egress</a:t>
            </a:r>
          </a:p>
          <a:p>
            <a:pPr algn="l"/>
            <a:endParaRPr lang="en-US" sz="2200" dirty="0">
              <a:solidFill>
                <a:schemeClr val="bg1"/>
              </a:solidFill>
            </a:endParaRPr>
          </a:p>
          <a:p>
            <a:pPr algn="l"/>
            <a:r>
              <a:rPr lang="en-US" sz="2200" dirty="0">
                <a:solidFill>
                  <a:schemeClr val="bg1"/>
                </a:solidFill>
              </a:rPr>
              <a:t>	Winter road conditions</a:t>
            </a:r>
          </a:p>
          <a:p>
            <a:pPr algn="l"/>
            <a:endParaRPr lang="en-US" sz="2200" dirty="0">
              <a:solidFill>
                <a:schemeClr val="bg1"/>
              </a:solidFill>
            </a:endParaRPr>
          </a:p>
          <a:p>
            <a:pPr algn="l"/>
            <a:r>
              <a:rPr lang="en-US" sz="2200" dirty="0">
                <a:solidFill>
                  <a:schemeClr val="bg1"/>
                </a:solidFill>
              </a:rPr>
              <a:t>	Future projections of up to 1800 more lots </a:t>
            </a:r>
          </a:p>
          <a:p>
            <a:pPr algn="l"/>
            <a:r>
              <a:rPr lang="en-US" sz="2200" dirty="0">
                <a:solidFill>
                  <a:schemeClr val="bg1"/>
                </a:solidFill>
              </a:rPr>
              <a:t>	</a:t>
            </a:r>
          </a:p>
          <a:p>
            <a:pPr algn="l"/>
            <a:endParaRPr lang="en-US" sz="2000" dirty="0"/>
          </a:p>
        </p:txBody>
      </p:sp>
      <p:pic>
        <p:nvPicPr>
          <p:cNvPr id="4098" name="Picture 2" descr="C:\Users\BONeal\AppData\Local\Microsoft\Windows\Temporary Internet Files\Content.IE5\G4C9QVM0\Minds_under_construction[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157020"/>
            <a:ext cx="1366315" cy="136698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435962775"/>
      </p:ext>
    </p:extLst>
  </p:cSld>
  <p:clrMapOvr>
    <a:masterClrMapping/>
  </p:clrMapOvr>
  <mc:AlternateContent xmlns:mc="http://schemas.openxmlformats.org/markup-compatibility/2006" xmlns:p14="http://schemas.microsoft.com/office/powerpoint/2010/main">
    <mc:Choice Requires="p14">
      <p:transition spd="slow" p14:dur="2000" advClick="0" advTm="16000"/>
    </mc:Choice>
    <mc:Fallback xmlns="">
      <p:transition spd="slow" advClick="0" advTm="16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248400" cy="685800"/>
          </a:xfrm>
        </p:spPr>
        <p:txBody>
          <a:bodyPr>
            <a:normAutofit/>
          </a:bodyPr>
          <a:lstStyle/>
          <a:p>
            <a:r>
              <a:rPr lang="en-US" sz="2400" dirty="0"/>
              <a:t>JUNIPER CANYON ALTERNATE ACCESS</a:t>
            </a:r>
          </a:p>
        </p:txBody>
      </p:sp>
      <p:sp>
        <p:nvSpPr>
          <p:cNvPr id="3" name="Content Placeholder 2"/>
          <p:cNvSpPr>
            <a:spLocks noGrp="1"/>
          </p:cNvSpPr>
          <p:nvPr>
            <p:ph idx="1"/>
          </p:nvPr>
        </p:nvSpPr>
        <p:spPr/>
        <p:txBody>
          <a:bodyPr>
            <a:normAutofit fontScale="92500" lnSpcReduction="10000"/>
          </a:bodyPr>
          <a:lstStyle/>
          <a:p>
            <a:pPr marL="137160" indent="0">
              <a:buNone/>
            </a:pPr>
            <a:r>
              <a:rPr lang="en-US" sz="2200" b="1" u="sng" dirty="0">
                <a:solidFill>
                  <a:schemeClr val="bg1"/>
                </a:solidFill>
              </a:rPr>
              <a:t>OPTIONS</a:t>
            </a:r>
          </a:p>
          <a:p>
            <a:endParaRPr lang="en-US" dirty="0">
              <a:solidFill>
                <a:schemeClr val="bg1"/>
              </a:solidFill>
            </a:endParaRPr>
          </a:p>
          <a:p>
            <a:r>
              <a:rPr lang="en-US" dirty="0"/>
              <a:t>	</a:t>
            </a:r>
            <a:r>
              <a:rPr lang="en-US" sz="2200" dirty="0">
                <a:solidFill>
                  <a:schemeClr val="bg1"/>
                </a:solidFill>
              </a:rPr>
              <a:t>New Road Access From Davis Loop to Hwy 27/Main </a:t>
            </a:r>
            <a:r>
              <a:rPr lang="en-US" sz="2200" dirty="0" smtClean="0">
                <a:solidFill>
                  <a:schemeClr val="bg1"/>
                </a:solidFill>
              </a:rPr>
              <a:t>Street</a:t>
            </a:r>
          </a:p>
          <a:p>
            <a:pPr lvl="1"/>
            <a:r>
              <a:rPr lang="en-US" sz="1800" dirty="0" smtClean="0">
                <a:solidFill>
                  <a:schemeClr val="bg1"/>
                </a:solidFill>
              </a:rPr>
              <a:t>(See </a:t>
            </a:r>
            <a:r>
              <a:rPr lang="en-US" sz="1800" dirty="0">
                <a:solidFill>
                  <a:schemeClr val="bg1"/>
                </a:solidFill>
              </a:rPr>
              <a:t>maps on wall) </a:t>
            </a:r>
          </a:p>
          <a:p>
            <a:endParaRPr lang="en-US" dirty="0">
              <a:solidFill>
                <a:schemeClr val="bg1"/>
              </a:solidFill>
            </a:endParaRPr>
          </a:p>
          <a:p>
            <a:r>
              <a:rPr lang="en-US" dirty="0">
                <a:solidFill>
                  <a:schemeClr val="bg1"/>
                </a:solidFill>
              </a:rPr>
              <a:t>	</a:t>
            </a:r>
            <a:r>
              <a:rPr lang="en-US" sz="2200" dirty="0">
                <a:solidFill>
                  <a:schemeClr val="bg1"/>
                </a:solidFill>
              </a:rPr>
              <a:t>Improve Existing Primitive Road from top of Prineville 	Reservoir to Highway </a:t>
            </a:r>
            <a:r>
              <a:rPr lang="en-US" sz="2200" dirty="0" smtClean="0">
                <a:solidFill>
                  <a:schemeClr val="bg1"/>
                </a:solidFill>
              </a:rPr>
              <a:t>38</a:t>
            </a:r>
          </a:p>
          <a:p>
            <a:endParaRPr lang="en-US" sz="2200" dirty="0">
              <a:solidFill>
                <a:schemeClr val="bg1"/>
              </a:solidFill>
            </a:endParaRPr>
          </a:p>
          <a:p>
            <a:r>
              <a:rPr lang="en-US" dirty="0" smtClean="0">
                <a:solidFill>
                  <a:schemeClr val="bg1"/>
                </a:solidFill>
              </a:rPr>
              <a:t>    </a:t>
            </a:r>
            <a:r>
              <a:rPr lang="en-US" sz="2200" dirty="0" smtClean="0">
                <a:solidFill>
                  <a:schemeClr val="bg1"/>
                </a:solidFill>
              </a:rPr>
              <a:t>Another </a:t>
            </a:r>
            <a:r>
              <a:rPr lang="en-US" sz="2200" dirty="0">
                <a:solidFill>
                  <a:schemeClr val="bg1"/>
                </a:solidFill>
              </a:rPr>
              <a:t>Alternative Access From Top of Butte to Hwy 27</a:t>
            </a:r>
          </a:p>
          <a:p>
            <a:endParaRPr lang="en-US" sz="2200" dirty="0">
              <a:solidFill>
                <a:schemeClr val="bg1"/>
              </a:solidFill>
            </a:endParaRPr>
          </a:p>
          <a:p>
            <a:r>
              <a:rPr lang="en-US" dirty="0">
                <a:solidFill>
                  <a:schemeClr val="bg1"/>
                </a:solidFill>
              </a:rPr>
              <a:t>	</a:t>
            </a:r>
            <a:r>
              <a:rPr lang="en-US" sz="2200" dirty="0">
                <a:solidFill>
                  <a:schemeClr val="bg1"/>
                </a:solidFill>
              </a:rPr>
              <a:t>Do Nothing</a:t>
            </a:r>
          </a:p>
          <a:p>
            <a:pPr marL="137160" indent="0">
              <a:buNone/>
            </a:pPr>
            <a:r>
              <a:rPr lang="en-US" dirty="0">
                <a:solidFill>
                  <a:schemeClr val="bg1"/>
                </a:solidFill>
              </a:rPr>
              <a:t>	</a:t>
            </a:r>
            <a:r>
              <a:rPr lang="en-US" dirty="0"/>
              <a:t>	</a:t>
            </a:r>
          </a:p>
          <a:p>
            <a:endParaRPr lang="en-US" dirty="0"/>
          </a:p>
        </p:txBody>
      </p:sp>
      <p:pic>
        <p:nvPicPr>
          <p:cNvPr id="3074" name="Picture 2" descr="C:\Users\BONeal\AppData\Local\Microsoft\Windows\Temporary Internet Files\Content.IE5\FDPM59V7\road-44360_128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381000"/>
            <a:ext cx="1524000" cy="13716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961276274"/>
      </p:ext>
    </p:extLst>
  </p:cSld>
  <p:clrMapOvr>
    <a:masterClrMapping/>
  </p:clrMapOvr>
  <mc:AlternateContent xmlns:mc="http://schemas.openxmlformats.org/markup-compatibility/2006" xmlns:p14="http://schemas.microsoft.com/office/powerpoint/2010/main">
    <mc:Choice Requires="p14">
      <p:transition spd="slow" p14:dur="2000" advTm="10061"/>
    </mc:Choice>
    <mc:Fallback xmlns="">
      <p:transition spd="slow" advTm="1006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324600" cy="639762"/>
          </a:xfrm>
        </p:spPr>
        <p:txBody>
          <a:bodyPr>
            <a:normAutofit/>
          </a:bodyPr>
          <a:lstStyle/>
          <a:p>
            <a:r>
              <a:rPr lang="en-US" sz="2400" dirty="0"/>
              <a:t>JUNIPER CANYON ALTERNATE ACCESS</a:t>
            </a:r>
          </a:p>
        </p:txBody>
      </p:sp>
      <p:sp>
        <p:nvSpPr>
          <p:cNvPr id="3" name="Content Placeholder 2"/>
          <p:cNvSpPr>
            <a:spLocks noGrp="1"/>
          </p:cNvSpPr>
          <p:nvPr>
            <p:ph idx="1"/>
          </p:nvPr>
        </p:nvSpPr>
        <p:spPr>
          <a:xfrm>
            <a:off x="457200" y="1143000"/>
            <a:ext cx="8229600" cy="4709160"/>
          </a:xfrm>
        </p:spPr>
        <p:txBody>
          <a:bodyPr>
            <a:normAutofit fontScale="85000" lnSpcReduction="20000"/>
          </a:bodyPr>
          <a:lstStyle/>
          <a:p>
            <a:pPr marL="137160" indent="0">
              <a:buNone/>
            </a:pPr>
            <a:r>
              <a:rPr lang="en-US" sz="2200" b="1" u="sng" dirty="0">
                <a:solidFill>
                  <a:schemeClr val="bg1"/>
                </a:solidFill>
              </a:rPr>
              <a:t>ISSUES </a:t>
            </a:r>
          </a:p>
          <a:p>
            <a:endParaRPr lang="en-US" sz="2200" dirty="0" smtClean="0">
              <a:solidFill>
                <a:schemeClr val="bg1"/>
              </a:solidFill>
            </a:endParaRPr>
          </a:p>
          <a:p>
            <a:endParaRPr lang="en-US" sz="2200" dirty="0">
              <a:solidFill>
                <a:schemeClr val="bg1"/>
              </a:solidFill>
            </a:endParaRPr>
          </a:p>
          <a:p>
            <a:pPr marL="137160" indent="0">
              <a:buNone/>
            </a:pPr>
            <a:r>
              <a:rPr lang="en-US" sz="2200" dirty="0">
                <a:solidFill>
                  <a:schemeClr val="bg1"/>
                </a:solidFill>
              </a:rPr>
              <a:t>Crook County Road Department does not have the funds to do this project.  Alternative funding will need to be acquired do any of the build alternatives</a:t>
            </a:r>
          </a:p>
          <a:p>
            <a:endParaRPr lang="en-US" sz="2200" dirty="0">
              <a:solidFill>
                <a:schemeClr val="bg1"/>
              </a:solidFill>
            </a:endParaRPr>
          </a:p>
          <a:p>
            <a:pPr marL="137160" indent="0">
              <a:buNone/>
            </a:pPr>
            <a:r>
              <a:rPr lang="en-US" sz="2200" dirty="0">
                <a:solidFill>
                  <a:schemeClr val="bg1"/>
                </a:solidFill>
              </a:rPr>
              <a:t>Grants are available for this project.  The downside is waiting to be picked for one of the available grants.</a:t>
            </a:r>
          </a:p>
          <a:p>
            <a:endParaRPr lang="en-US" sz="2200" dirty="0">
              <a:solidFill>
                <a:schemeClr val="bg1"/>
              </a:solidFill>
            </a:endParaRPr>
          </a:p>
          <a:p>
            <a:pPr marL="137160" indent="0">
              <a:buNone/>
            </a:pPr>
            <a:r>
              <a:rPr lang="en-US" sz="2200" dirty="0">
                <a:solidFill>
                  <a:schemeClr val="bg1"/>
                </a:solidFill>
              </a:rPr>
              <a:t>Crooked River Ranch (CRR) funded an alternative access from CRR to Lower Bridge Road with help from low interest State loans.  This would require local groups to organize and participate. </a:t>
            </a:r>
          </a:p>
          <a:p>
            <a:endParaRPr lang="en-US" sz="2200" dirty="0">
              <a:solidFill>
                <a:schemeClr val="bg1"/>
              </a:solidFill>
            </a:endParaRPr>
          </a:p>
          <a:p>
            <a:pPr marL="137160" indent="0">
              <a:buNone/>
            </a:pPr>
            <a:r>
              <a:rPr lang="en-US" sz="2200" dirty="0">
                <a:solidFill>
                  <a:schemeClr val="bg1"/>
                </a:solidFill>
              </a:rPr>
              <a:t>If the County does the Hwy 27 alternative from Lower Davis Loop.  The land will be donated for the project.  If another location is chosen land will have to be bought.  This will add a significant cost to the project.</a:t>
            </a:r>
          </a:p>
          <a:p>
            <a:endParaRPr lang="en-US" dirty="0"/>
          </a:p>
        </p:txBody>
      </p:sp>
      <p:pic>
        <p:nvPicPr>
          <p:cNvPr id="2050" name="Picture 2" descr="C:\Users\BONeal\AppData\Local\Microsoft\Windows\Temporary Internet Files\Content.IE5\FDPM59V7\under-construction-2408061_960_72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152400"/>
            <a:ext cx="1681163" cy="14478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973895099"/>
      </p:ext>
    </p:extLst>
  </p:cSld>
  <p:clrMapOvr>
    <a:masterClrMapping/>
  </p:clrMapOvr>
  <mc:AlternateContent xmlns:mc="http://schemas.openxmlformats.org/markup-compatibility/2006" xmlns:p14="http://schemas.microsoft.com/office/powerpoint/2010/main">
    <mc:Choice Requires="p14">
      <p:transition spd="slow" p14:dur="2000" advTm="13027"/>
    </mc:Choice>
    <mc:Fallback xmlns="">
      <p:transition spd="slow" advTm="1302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860CE0-2169-4318-A25F-58CF20EE1EDA}"/>
              </a:ext>
            </a:extLst>
          </p:cNvPr>
          <p:cNvSpPr>
            <a:spLocks noGrp="1"/>
          </p:cNvSpPr>
          <p:nvPr>
            <p:ph type="title"/>
          </p:nvPr>
        </p:nvSpPr>
        <p:spPr>
          <a:xfrm>
            <a:off x="457200" y="6927"/>
            <a:ext cx="8229600" cy="1143000"/>
          </a:xfrm>
        </p:spPr>
        <p:txBody>
          <a:bodyPr/>
          <a:lstStyle/>
          <a:p>
            <a:r>
              <a:rPr lang="en-US" dirty="0"/>
              <a:t>Community Survey Results</a:t>
            </a:r>
          </a:p>
        </p:txBody>
      </p:sp>
      <p:sp>
        <p:nvSpPr>
          <p:cNvPr id="3" name="Content Placeholder 2">
            <a:extLst>
              <a:ext uri="{FF2B5EF4-FFF2-40B4-BE49-F238E27FC236}">
                <a16:creationId xmlns="" xmlns:a16="http://schemas.microsoft.com/office/drawing/2014/main" id="{002357C5-CD67-45A4-AE89-280B06BBE57D}"/>
              </a:ext>
            </a:extLst>
          </p:cNvPr>
          <p:cNvSpPr>
            <a:spLocks noGrp="1"/>
          </p:cNvSpPr>
          <p:nvPr>
            <p:ph idx="1"/>
          </p:nvPr>
        </p:nvSpPr>
        <p:spPr>
          <a:xfrm>
            <a:off x="457200" y="1066800"/>
            <a:ext cx="7848600" cy="5638800"/>
          </a:xfrm>
        </p:spPr>
        <p:txBody>
          <a:bodyPr>
            <a:normAutofit fontScale="62500" lnSpcReduction="20000"/>
          </a:bodyPr>
          <a:lstStyle/>
          <a:p>
            <a:r>
              <a:rPr lang="en-US" u="sng" dirty="0">
                <a:solidFill>
                  <a:schemeClr val="bg1"/>
                </a:solidFill>
              </a:rPr>
              <a:t>Total responses</a:t>
            </a:r>
            <a:r>
              <a:rPr lang="en-US" dirty="0">
                <a:solidFill>
                  <a:schemeClr val="bg1"/>
                </a:solidFill>
              </a:rPr>
              <a:t>: 938</a:t>
            </a:r>
          </a:p>
          <a:p>
            <a:pPr marL="137160" indent="0">
              <a:buNone/>
            </a:pPr>
            <a:endParaRPr lang="en-US" dirty="0">
              <a:solidFill>
                <a:schemeClr val="bg1"/>
              </a:solidFill>
            </a:endParaRPr>
          </a:p>
          <a:p>
            <a:r>
              <a:rPr lang="en-US" u="sng" dirty="0">
                <a:solidFill>
                  <a:schemeClr val="bg1"/>
                </a:solidFill>
              </a:rPr>
              <a:t>Top issues:</a:t>
            </a:r>
          </a:p>
          <a:p>
            <a:pPr lvl="1"/>
            <a:r>
              <a:rPr lang="en-US" dirty="0">
                <a:solidFill>
                  <a:schemeClr val="bg1"/>
                </a:solidFill>
              </a:rPr>
              <a:t>No other road into/out of Juniper Canyon (86%)</a:t>
            </a:r>
          </a:p>
          <a:p>
            <a:pPr lvl="1"/>
            <a:r>
              <a:rPr lang="en-US" dirty="0">
                <a:solidFill>
                  <a:schemeClr val="bg1"/>
                </a:solidFill>
              </a:rPr>
              <a:t>An increase in traffic (70%)</a:t>
            </a:r>
          </a:p>
          <a:p>
            <a:pPr lvl="1"/>
            <a:r>
              <a:rPr lang="en-US" dirty="0">
                <a:solidFill>
                  <a:schemeClr val="bg1"/>
                </a:solidFill>
              </a:rPr>
              <a:t>Accidents on Juniper Canyon Rd (59%)</a:t>
            </a:r>
          </a:p>
          <a:p>
            <a:pPr marL="585216" lvl="1" indent="0">
              <a:buNone/>
            </a:pPr>
            <a:endParaRPr lang="en-US" dirty="0">
              <a:solidFill>
                <a:schemeClr val="bg1"/>
              </a:solidFill>
            </a:endParaRPr>
          </a:p>
          <a:p>
            <a:r>
              <a:rPr lang="en-US" u="sng" dirty="0">
                <a:solidFill>
                  <a:schemeClr val="bg1"/>
                </a:solidFill>
              </a:rPr>
              <a:t>Top options/solutions:</a:t>
            </a:r>
          </a:p>
          <a:p>
            <a:pPr lvl="1"/>
            <a:r>
              <a:rPr lang="en-US" dirty="0">
                <a:solidFill>
                  <a:schemeClr val="bg1"/>
                </a:solidFill>
              </a:rPr>
              <a:t>Put a bond on the ballot to raise funds (68%)</a:t>
            </a:r>
          </a:p>
          <a:p>
            <a:pPr lvl="1"/>
            <a:r>
              <a:rPr lang="en-US" dirty="0">
                <a:solidFill>
                  <a:schemeClr val="bg1"/>
                </a:solidFill>
              </a:rPr>
              <a:t>Seek low interest loans to be paid back (44%)</a:t>
            </a:r>
          </a:p>
          <a:p>
            <a:pPr lvl="1"/>
            <a:r>
              <a:rPr lang="en-US" dirty="0">
                <a:solidFill>
                  <a:schemeClr val="bg1"/>
                </a:solidFill>
              </a:rPr>
              <a:t>Form a local group to raise funds (37%)</a:t>
            </a:r>
          </a:p>
          <a:p>
            <a:pPr marL="585216" lvl="1" indent="0">
              <a:buNone/>
            </a:pPr>
            <a:endParaRPr lang="en-US" dirty="0">
              <a:solidFill>
                <a:schemeClr val="bg1"/>
              </a:solidFill>
            </a:endParaRPr>
          </a:p>
          <a:p>
            <a:r>
              <a:rPr lang="en-US" u="sng" dirty="0">
                <a:solidFill>
                  <a:schemeClr val="bg1"/>
                </a:solidFill>
              </a:rPr>
              <a:t>Suggestions from the survey:</a:t>
            </a:r>
          </a:p>
          <a:p>
            <a:pPr lvl="1"/>
            <a:r>
              <a:rPr lang="en-US" dirty="0">
                <a:solidFill>
                  <a:schemeClr val="bg1"/>
                </a:solidFill>
              </a:rPr>
              <a:t>Grants/ARP funding (e.g. Facebook/FEMA/wildfire grants, federal infrastructure bill, Community Development Block Grants)</a:t>
            </a:r>
          </a:p>
          <a:p>
            <a:pPr lvl="1"/>
            <a:r>
              <a:rPr lang="en-US" dirty="0">
                <a:solidFill>
                  <a:schemeClr val="bg1"/>
                </a:solidFill>
              </a:rPr>
              <a:t>Form a special road district</a:t>
            </a:r>
          </a:p>
          <a:p>
            <a:pPr lvl="1"/>
            <a:r>
              <a:rPr lang="en-US" dirty="0">
                <a:solidFill>
                  <a:schemeClr val="bg1"/>
                </a:solidFill>
              </a:rPr>
              <a:t>Implement a lodging tax</a:t>
            </a:r>
          </a:p>
          <a:p>
            <a:pPr lvl="1"/>
            <a:r>
              <a:rPr lang="en-US" dirty="0">
                <a:solidFill>
                  <a:schemeClr val="bg1"/>
                </a:solidFill>
              </a:rPr>
              <a:t>Increase property taxes</a:t>
            </a:r>
          </a:p>
          <a:p>
            <a:pPr lvl="1"/>
            <a:r>
              <a:rPr lang="en-US" dirty="0">
                <a:solidFill>
                  <a:schemeClr val="bg1"/>
                </a:solidFill>
              </a:rPr>
              <a:t>Focus on slowing down traffic</a:t>
            </a:r>
          </a:p>
          <a:p>
            <a:pPr lvl="1"/>
            <a:r>
              <a:rPr lang="en-US" dirty="0">
                <a:solidFill>
                  <a:schemeClr val="bg1"/>
                </a:solidFill>
              </a:rPr>
              <a:t>Limit growth in Juniper Canyon</a:t>
            </a:r>
          </a:p>
          <a:p>
            <a:pPr lvl="1"/>
            <a:r>
              <a:rPr lang="en-US" dirty="0">
                <a:solidFill>
                  <a:schemeClr val="bg1"/>
                </a:solidFill>
              </a:rPr>
              <a:t>Have developers/new developments pay for an access road</a:t>
            </a:r>
          </a:p>
          <a:p>
            <a:pPr lvl="1"/>
            <a:r>
              <a:rPr lang="en-US" dirty="0">
                <a:solidFill>
                  <a:schemeClr val="bg1"/>
                </a:solidFill>
              </a:rPr>
              <a:t>Set up a toll on the new road to pay for it</a:t>
            </a:r>
          </a:p>
          <a:p>
            <a:pPr lvl="1"/>
            <a:r>
              <a:rPr lang="en-US" dirty="0">
                <a:solidFill>
                  <a:schemeClr val="bg1"/>
                </a:solidFill>
              </a:rPr>
              <a:t>Widen the existing road</a:t>
            </a:r>
          </a:p>
        </p:txBody>
      </p:sp>
    </p:spTree>
    <p:extLst>
      <p:ext uri="{BB962C8B-B14F-4D97-AF65-F5344CB8AC3E}">
        <p14:creationId xmlns:p14="http://schemas.microsoft.com/office/powerpoint/2010/main" val="311659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248400" cy="533400"/>
          </a:xfrm>
        </p:spPr>
        <p:txBody>
          <a:bodyPr>
            <a:normAutofit/>
          </a:bodyPr>
          <a:lstStyle/>
          <a:p>
            <a:r>
              <a:rPr lang="en-US" sz="2400" dirty="0"/>
              <a:t>JUNIPER CANYON ALTERNATE ACCESS</a:t>
            </a:r>
          </a:p>
        </p:txBody>
      </p:sp>
      <p:sp>
        <p:nvSpPr>
          <p:cNvPr id="3" name="Content Placeholder 2"/>
          <p:cNvSpPr>
            <a:spLocks noGrp="1"/>
          </p:cNvSpPr>
          <p:nvPr>
            <p:ph idx="1"/>
          </p:nvPr>
        </p:nvSpPr>
        <p:spPr>
          <a:xfrm>
            <a:off x="381000" y="1066800"/>
            <a:ext cx="8229600" cy="4709160"/>
          </a:xfrm>
        </p:spPr>
        <p:txBody>
          <a:bodyPr>
            <a:normAutofit fontScale="70000" lnSpcReduction="20000"/>
          </a:bodyPr>
          <a:lstStyle/>
          <a:p>
            <a:pPr marL="137160" indent="0">
              <a:buNone/>
            </a:pPr>
            <a:r>
              <a:rPr lang="en-US" b="1" u="sng" dirty="0">
                <a:solidFill>
                  <a:schemeClr val="bg1"/>
                </a:solidFill>
              </a:rPr>
              <a:t>NEXT STEPS </a:t>
            </a:r>
          </a:p>
          <a:p>
            <a:endParaRPr lang="en-US" dirty="0">
              <a:solidFill>
                <a:schemeClr val="bg1"/>
              </a:solidFill>
            </a:endParaRPr>
          </a:p>
          <a:p>
            <a:pPr marL="137160" indent="0">
              <a:buNone/>
            </a:pPr>
            <a:r>
              <a:rPr lang="en-US" dirty="0">
                <a:solidFill>
                  <a:schemeClr val="bg1"/>
                </a:solidFill>
              </a:rPr>
              <a:t>Crook County Road Department has proposed budget changes to include the Environmental and Design process for the future.</a:t>
            </a:r>
          </a:p>
          <a:p>
            <a:endParaRPr lang="en-US" dirty="0">
              <a:solidFill>
                <a:schemeClr val="bg1"/>
              </a:solidFill>
            </a:endParaRPr>
          </a:p>
          <a:p>
            <a:pPr marL="137160" indent="0">
              <a:buNone/>
            </a:pPr>
            <a:r>
              <a:rPr lang="en-US" dirty="0">
                <a:solidFill>
                  <a:schemeClr val="bg1"/>
                </a:solidFill>
              </a:rPr>
              <a:t>Crook County will continue to pursue grant opportunities to fund this improvement.</a:t>
            </a:r>
          </a:p>
          <a:p>
            <a:endParaRPr lang="en-US" dirty="0">
              <a:solidFill>
                <a:schemeClr val="bg1"/>
              </a:solidFill>
            </a:endParaRPr>
          </a:p>
          <a:p>
            <a:pPr marL="137160" indent="0">
              <a:buNone/>
            </a:pPr>
            <a:r>
              <a:rPr lang="en-US" dirty="0">
                <a:solidFill>
                  <a:schemeClr val="bg1"/>
                </a:solidFill>
              </a:rPr>
              <a:t>If the decision is that we need to have this project built sooner than later, funding strategies need to be explored i.e.. private funding via maintenance fees, bonding, State Infrastructure Loans</a:t>
            </a:r>
          </a:p>
          <a:p>
            <a:endParaRPr lang="en-US" dirty="0">
              <a:solidFill>
                <a:schemeClr val="bg1"/>
              </a:solidFill>
            </a:endParaRPr>
          </a:p>
          <a:p>
            <a:pPr marL="137160" indent="0">
              <a:buNone/>
            </a:pPr>
            <a:r>
              <a:rPr lang="en-US" dirty="0">
                <a:solidFill>
                  <a:schemeClr val="bg1"/>
                </a:solidFill>
              </a:rPr>
              <a:t>Form a group or committee to head up a project team that would commit to overseeing the development and construction of this project.</a:t>
            </a:r>
          </a:p>
          <a:p>
            <a:endParaRPr lang="en-US" dirty="0"/>
          </a:p>
        </p:txBody>
      </p:sp>
      <p:pic>
        <p:nvPicPr>
          <p:cNvPr id="1027" name="Picture 3" descr="C:\Users\BONeal\AppData\Local\Microsoft\Windows\Temporary Internet Files\Content.IE5\L30LTSVK\1024px-Under_construction_svg.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152400"/>
            <a:ext cx="1524000" cy="145908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028733993"/>
      </p:ext>
    </p:extLst>
  </p:cSld>
  <p:clrMapOvr>
    <a:masterClrMapping/>
  </p:clrMapOvr>
  <mc:AlternateContent xmlns:mc="http://schemas.openxmlformats.org/markup-compatibility/2006" xmlns:p14="http://schemas.microsoft.com/office/powerpoint/2010/main">
    <mc:Choice Requires="p14">
      <p:transition spd="slow" p14:dur="2000" advTm="12321"/>
    </mc:Choice>
    <mc:Fallback xmlns="">
      <p:transition spd="slow" advTm="1232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4C6EB5-509B-4B2E-B8FB-9B4F957BE538}"/>
              </a:ext>
            </a:extLst>
          </p:cNvPr>
          <p:cNvSpPr>
            <a:spLocks noGrp="1"/>
          </p:cNvSpPr>
          <p:nvPr>
            <p:ph type="title"/>
          </p:nvPr>
        </p:nvSpPr>
        <p:spPr/>
        <p:txBody>
          <a:bodyPr/>
          <a:lstStyle/>
          <a:p>
            <a:r>
              <a:rPr lang="en-US" i="1" dirty="0"/>
              <a:t>Thank you!</a:t>
            </a:r>
          </a:p>
        </p:txBody>
      </p:sp>
      <p:sp>
        <p:nvSpPr>
          <p:cNvPr id="3" name="Content Placeholder 2">
            <a:extLst>
              <a:ext uri="{FF2B5EF4-FFF2-40B4-BE49-F238E27FC236}">
                <a16:creationId xmlns="" xmlns:a16="http://schemas.microsoft.com/office/drawing/2014/main" id="{F38BDF14-F22E-48A4-A2DA-47A970993AAE}"/>
              </a:ext>
            </a:extLst>
          </p:cNvPr>
          <p:cNvSpPr>
            <a:spLocks noGrp="1"/>
          </p:cNvSpPr>
          <p:nvPr>
            <p:ph idx="1"/>
          </p:nvPr>
        </p:nvSpPr>
        <p:spPr>
          <a:xfrm>
            <a:off x="228600" y="1981200"/>
            <a:ext cx="8686800" cy="3718560"/>
          </a:xfrm>
        </p:spPr>
        <p:txBody>
          <a:bodyPr>
            <a:normAutofit lnSpcReduction="10000"/>
          </a:bodyPr>
          <a:lstStyle/>
          <a:p>
            <a:pPr>
              <a:spcAft>
                <a:spcPts val="1200"/>
              </a:spcAft>
            </a:pPr>
            <a:r>
              <a:rPr lang="en-US" dirty="0">
                <a:solidFill>
                  <a:schemeClr val="bg1"/>
                </a:solidFill>
              </a:rPr>
              <a:t>Commissioner Jerry </a:t>
            </a:r>
            <a:r>
              <a:rPr lang="en-US" dirty="0" smtClean="0">
                <a:solidFill>
                  <a:schemeClr val="bg1"/>
                </a:solidFill>
              </a:rPr>
              <a:t>Brummer</a:t>
            </a:r>
            <a:endParaRPr lang="en-US" sz="2000" dirty="0">
              <a:solidFill>
                <a:schemeClr val="bg1"/>
              </a:solidFill>
              <a:highlight>
                <a:srgbClr val="FFFF00"/>
              </a:highlight>
            </a:endParaRPr>
          </a:p>
          <a:p>
            <a:pPr>
              <a:spcAft>
                <a:spcPts val="1200"/>
              </a:spcAft>
            </a:pPr>
            <a:r>
              <a:rPr lang="en-US" dirty="0" smtClean="0">
                <a:solidFill>
                  <a:schemeClr val="bg1"/>
                </a:solidFill>
              </a:rPr>
              <a:t>Road Master, Bob </a:t>
            </a:r>
            <a:r>
              <a:rPr lang="en-US" dirty="0">
                <a:solidFill>
                  <a:schemeClr val="bg1"/>
                </a:solidFill>
              </a:rPr>
              <a:t>O’Neal </a:t>
            </a:r>
            <a:endParaRPr lang="en-US" sz="1600" dirty="0" smtClean="0">
              <a:solidFill>
                <a:schemeClr val="bg1"/>
              </a:solidFill>
            </a:endParaRPr>
          </a:p>
          <a:p>
            <a:pPr>
              <a:spcAft>
                <a:spcPts val="1200"/>
              </a:spcAft>
            </a:pPr>
            <a:r>
              <a:rPr lang="en-US" dirty="0">
                <a:solidFill>
                  <a:schemeClr val="bg1"/>
                </a:solidFill>
              </a:rPr>
              <a:t>Community Development </a:t>
            </a:r>
            <a:r>
              <a:rPr lang="en-US" dirty="0" smtClean="0">
                <a:solidFill>
                  <a:schemeClr val="bg1"/>
                </a:solidFill>
              </a:rPr>
              <a:t>Director, Will Van Vactor</a:t>
            </a:r>
            <a:endParaRPr lang="en-US" dirty="0">
              <a:solidFill>
                <a:schemeClr val="bg1"/>
              </a:solidFill>
            </a:endParaRPr>
          </a:p>
          <a:p>
            <a:pPr marL="137160" indent="0" algn="ctr">
              <a:buNone/>
            </a:pPr>
            <a:endParaRPr lang="en-US" dirty="0"/>
          </a:p>
          <a:p>
            <a:pPr marL="137160" indent="0">
              <a:buNone/>
            </a:pPr>
            <a:r>
              <a:rPr lang="en-US" dirty="0" smtClean="0">
                <a:solidFill>
                  <a:schemeClr val="bg1"/>
                </a:solidFill>
              </a:rPr>
              <a:t>Questions ?</a:t>
            </a:r>
          </a:p>
          <a:p>
            <a:pPr lvl="1"/>
            <a:r>
              <a:rPr lang="en-US" dirty="0" smtClean="0">
                <a:solidFill>
                  <a:schemeClr val="bg1"/>
                </a:solidFill>
              </a:rPr>
              <a:t> Please Email- </a:t>
            </a:r>
            <a:r>
              <a:rPr lang="en-US" u="sng" dirty="0" smtClean="0">
                <a:solidFill>
                  <a:schemeClr val="bg1"/>
                </a:solidFill>
                <a:hlinkClick r:id="rId2">
                  <a:extLst>
                    <a:ext uri="{A12FA001-AC4F-418D-AE19-62706E023703}">
                      <ahyp:hlinkClr xmlns="" xmlns:ahyp="http://schemas.microsoft.com/office/drawing/2018/hyperlinkcolor" val="tx"/>
                    </a:ext>
                  </a:extLst>
                </a:hlinkClick>
              </a:rPr>
              <a:t>jcanyongroup@co.crook.or.us</a:t>
            </a:r>
            <a:r>
              <a:rPr lang="en-US" u="sng" dirty="0" smtClean="0">
                <a:solidFill>
                  <a:schemeClr val="bg1"/>
                </a:solidFill>
              </a:rPr>
              <a:t> </a:t>
            </a:r>
            <a:endParaRPr lang="en-US" u="sng" dirty="0">
              <a:solidFill>
                <a:schemeClr val="bg1"/>
              </a:solidFill>
            </a:endParaRPr>
          </a:p>
        </p:txBody>
      </p:sp>
    </p:spTree>
    <p:extLst>
      <p:ext uri="{BB962C8B-B14F-4D97-AF65-F5344CB8AC3E}">
        <p14:creationId xmlns:p14="http://schemas.microsoft.com/office/powerpoint/2010/main" val="34587450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5|1.4|1.4|1.9|1.4"/>
</p:tagLst>
</file>

<file path=ppt/tags/tag2.xml><?xml version="1.0" encoding="utf-8"?>
<p:tagLst xmlns:a="http://schemas.openxmlformats.org/drawingml/2006/main" xmlns:r="http://schemas.openxmlformats.org/officeDocument/2006/relationships" xmlns:p="http://schemas.openxmlformats.org/presentationml/2006/main">
  <p:tag name="TIMING" val="|0.8|1.6|1.2"/>
</p:tagLst>
</file>

<file path=ppt/tags/tag3.xml><?xml version="1.0" encoding="utf-8"?>
<p:tagLst xmlns:a="http://schemas.openxmlformats.org/drawingml/2006/main" xmlns:r="http://schemas.openxmlformats.org/officeDocument/2006/relationships" xmlns:p="http://schemas.openxmlformats.org/presentationml/2006/main">
  <p:tag name="TIMING" val="|1.4|1.4|1.2|1.2"/>
</p:tagLst>
</file>

<file path=ppt/tags/tag4.xml><?xml version="1.0" encoding="utf-8"?>
<p:tagLst xmlns:a="http://schemas.openxmlformats.org/drawingml/2006/main" xmlns:r="http://schemas.openxmlformats.org/officeDocument/2006/relationships" xmlns:p="http://schemas.openxmlformats.org/presentationml/2006/main">
  <p:tag name="TIMING" val="|1.3|1.2|1.1|1.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874</TotalTime>
  <Words>429</Words>
  <Application>Microsoft Office PowerPoint</Application>
  <PresentationFormat>On-screen Show (4:3)</PresentationFormat>
  <Paragraphs>87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Apex</vt:lpstr>
      <vt:lpstr>Juniper Canyon Alternate Access</vt:lpstr>
      <vt:lpstr>JUNIPER CANYON ALTERNATE ACCESS</vt:lpstr>
      <vt:lpstr>JUNIPER CANYON ALTERNATE ACCESS</vt:lpstr>
      <vt:lpstr>JUNIPER CANYON ALTERNATE ACCESS</vt:lpstr>
      <vt:lpstr>Community Survey Results</vt:lpstr>
      <vt:lpstr>JUNIPER CANYON ALTERNATE ACCESS</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O'Neal</dc:creator>
  <cp:lastModifiedBy>Katie McDonald</cp:lastModifiedBy>
  <cp:revision>45</cp:revision>
  <dcterms:created xsi:type="dcterms:W3CDTF">2020-03-09T13:51:25Z</dcterms:created>
  <dcterms:modified xsi:type="dcterms:W3CDTF">2021-10-13T15:19:12Z</dcterms:modified>
</cp:coreProperties>
</file>